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18"/>
  </p:notesMasterIdLst>
  <p:sldIdLst>
    <p:sldId id="258" r:id="rId5"/>
    <p:sldId id="279" r:id="rId6"/>
    <p:sldId id="278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90" r:id="rId17"/>
  </p:sldIdLst>
  <p:sldSz cx="9144000" cy="6858000" type="screen4x3"/>
  <p:notesSz cx="6858000" cy="9947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66"/>
    <a:srgbClr val="CC00CC"/>
    <a:srgbClr val="4D4D4D"/>
    <a:srgbClr val="CCFFFF"/>
    <a:srgbClr val="CCFF33"/>
    <a:srgbClr val="99FFCC"/>
    <a:srgbClr val="FFFF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2963" autoAdjust="0"/>
    <p:restoredTop sz="77906" autoAdjust="0"/>
  </p:normalViewPr>
  <p:slideViewPr>
    <p:cSldViewPr>
      <p:cViewPr varScale="1">
        <p:scale>
          <a:sx n="90" d="100"/>
          <a:sy n="90" d="100"/>
        </p:scale>
        <p:origin x="292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7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Принять участие в апробации и внедрении ПТ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1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0.12</c:v>
                </c:pt>
                <c:pt idx="2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0.05"/>
          <c:y val="0.92611929557192452"/>
          <c:w val="0.83030303030303032"/>
          <c:h val="5.77516721700110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Поделиться опытом по применению ПТ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1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0.34</c:v>
                </c:pt>
                <c:pt idx="1">
                  <c:v>0.25</c:v>
                </c:pt>
                <c:pt idx="2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A11506-222D-4B63-915D-7A55E60B5615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CC41F0-58A0-4366-9A48-375C7FAD8530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rgbClr val="0000CC"/>
              </a:solidFill>
            </a:rPr>
            <a:t>Теоретически обосновать и опытно-экспериментальным путем проверить эффективность использования педагогических технологий при организации учебного процесса в профессиональных образовательных организациях Тюменской области</a:t>
          </a:r>
          <a:endParaRPr lang="ru-RU" sz="1600" b="1" i="1" dirty="0"/>
        </a:p>
      </dgm:t>
    </dgm:pt>
    <dgm:pt modelId="{0E37F6DF-3969-420B-9A9D-1F3F78FAEB9A}" type="parTrans" cxnId="{258E2F92-372F-4CA4-BC0C-94A4F06014B6}">
      <dgm:prSet/>
      <dgm:spPr/>
      <dgm:t>
        <a:bodyPr/>
        <a:lstStyle/>
        <a:p>
          <a:endParaRPr lang="ru-RU"/>
        </a:p>
      </dgm:t>
    </dgm:pt>
    <dgm:pt modelId="{25B0FEB7-A23C-406F-9CC3-49FBBDDEBD98}" type="sibTrans" cxnId="{258E2F92-372F-4CA4-BC0C-94A4F06014B6}">
      <dgm:prSet/>
      <dgm:spPr/>
      <dgm:t>
        <a:bodyPr/>
        <a:lstStyle/>
        <a:p>
          <a:endParaRPr lang="ru-RU"/>
        </a:p>
      </dgm:t>
    </dgm:pt>
    <dgm:pt modelId="{15243988-4901-408E-8088-3A857714F758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>
            <a:solidFill>
              <a:srgbClr val="0000CC"/>
            </a:solidFill>
            <a:latin typeface="+mn-lt"/>
            <a:cs typeface="Times New Roman" panose="02020603050405020304" pitchFamily="18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>
            <a:solidFill>
              <a:srgbClr val="0000CC"/>
            </a:solidFill>
            <a:latin typeface="+mn-lt"/>
            <a:cs typeface="Times New Roman" panose="02020603050405020304" pitchFamily="18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rgbClr val="0000CC"/>
              </a:solidFill>
              <a:latin typeface="+mn-lt"/>
              <a:cs typeface="Times New Roman" panose="02020603050405020304" pitchFamily="18" charset="0"/>
            </a:rPr>
            <a:t>- Раскрыть особенности использования педагогических технологий в профессиональных образовательных организациях.</a:t>
          </a:r>
        </a:p>
        <a:p>
          <a:pPr marL="0" marR="0" indent="0" algn="ctr" defTabSz="311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rgbClr val="0000CC"/>
              </a:solidFill>
              <a:latin typeface="+mn-lt"/>
              <a:cs typeface="Times New Roman" panose="02020603050405020304" pitchFamily="18" charset="0"/>
            </a:rPr>
            <a:t>- Выявить наиболее эффективные педагогические технологии, используемые в профессиональных образовательных организациях Тюменской области, направленные на формирование и развитие профессиональных компетенций.</a:t>
          </a:r>
        </a:p>
        <a:p>
          <a:pPr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dirty="0"/>
        </a:p>
      </dgm:t>
    </dgm:pt>
    <dgm:pt modelId="{88505E71-E717-4E01-AC9B-521F13A9C136}" type="parTrans" cxnId="{6FE66175-CF23-45AB-914E-0DADCA180ABA}">
      <dgm:prSet/>
      <dgm:spPr/>
      <dgm:t>
        <a:bodyPr/>
        <a:lstStyle/>
        <a:p>
          <a:endParaRPr lang="ru-RU"/>
        </a:p>
      </dgm:t>
    </dgm:pt>
    <dgm:pt modelId="{EF7E5C67-92FE-480E-8B3C-C8D1AC1C2A11}" type="sibTrans" cxnId="{6FE66175-CF23-45AB-914E-0DADCA180ABA}">
      <dgm:prSet/>
      <dgm:spPr/>
      <dgm:t>
        <a:bodyPr/>
        <a:lstStyle/>
        <a:p>
          <a:endParaRPr lang="ru-RU"/>
        </a:p>
      </dgm:t>
    </dgm:pt>
    <dgm:pt modelId="{1747F8E9-13AC-4651-AA20-E034BB7EC135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dirty="0" smtClean="0">
              <a:solidFill>
                <a:srgbClr val="0000CC"/>
              </a:solidFill>
            </a:rPr>
            <a:t>- </a:t>
          </a:r>
          <a:r>
            <a:rPr lang="ru-RU" sz="1800" dirty="0" smtClean="0">
              <a:solidFill>
                <a:srgbClr val="0000CC"/>
              </a:solidFill>
            </a:rPr>
            <a:t>Организовать повышение квалификации педагогических работников ПОО в части апробации и внедрения педагогических технологий в процессе преподавания профессиональных модулей.</a:t>
          </a:r>
        </a:p>
        <a:p>
          <a:pPr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dirty="0"/>
        </a:p>
      </dgm:t>
    </dgm:pt>
    <dgm:pt modelId="{F620FBB8-0A23-410F-9A7F-02E0EA72AE83}" type="parTrans" cxnId="{9AC60BFC-500E-417B-900F-532DF289B9C5}">
      <dgm:prSet/>
      <dgm:spPr/>
      <dgm:t>
        <a:bodyPr/>
        <a:lstStyle/>
        <a:p>
          <a:endParaRPr lang="ru-RU"/>
        </a:p>
      </dgm:t>
    </dgm:pt>
    <dgm:pt modelId="{B476689F-8931-4177-9E4A-B2AD6BB6B53A}" type="sibTrans" cxnId="{9AC60BFC-500E-417B-900F-532DF289B9C5}">
      <dgm:prSet/>
      <dgm:spPr/>
      <dgm:t>
        <a:bodyPr/>
        <a:lstStyle/>
        <a:p>
          <a:endParaRPr lang="ru-RU"/>
        </a:p>
      </dgm:t>
    </dgm:pt>
    <dgm:pt modelId="{318603D2-DDA4-4F71-A8AA-2CFB386D74C3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00CC"/>
              </a:solidFill>
            </a:rPr>
            <a:t>- Апробировать педагогические технологии в ПОО Тюменской области.</a:t>
          </a:r>
        </a:p>
        <a:p>
          <a:pPr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>
              <a:solidFill>
                <a:srgbClr val="0000CC"/>
              </a:solidFill>
            </a:rPr>
            <a:t>- Выявить условия успешного внедрения педагогических технологий в среднее профессиональное образование</a:t>
          </a:r>
          <a:endParaRPr lang="ru-RU" dirty="0"/>
        </a:p>
      </dgm:t>
    </dgm:pt>
    <dgm:pt modelId="{08A458BA-6CED-441F-B9ED-AA5B85F20C59}" type="parTrans" cxnId="{1ABD920D-5032-4EED-A592-310AAE8550EF}">
      <dgm:prSet/>
      <dgm:spPr/>
      <dgm:t>
        <a:bodyPr/>
        <a:lstStyle/>
        <a:p>
          <a:endParaRPr lang="ru-RU"/>
        </a:p>
      </dgm:t>
    </dgm:pt>
    <dgm:pt modelId="{A044668D-0873-4CBD-970F-796995FB5362}" type="sibTrans" cxnId="{1ABD920D-5032-4EED-A592-310AAE8550EF}">
      <dgm:prSet/>
      <dgm:spPr/>
      <dgm:t>
        <a:bodyPr/>
        <a:lstStyle/>
        <a:p>
          <a:endParaRPr lang="ru-RU"/>
        </a:p>
      </dgm:t>
    </dgm:pt>
    <dgm:pt modelId="{E4CD4A60-F732-42C2-9C0B-5D11536BE721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rgbClr val="0000CC"/>
              </a:solidFill>
            </a:rPr>
            <a:t>- Разработать методические рекомендации по организации образовательного процесса в профессиональных образовательных организациях с применением различных педагогических технологий.</a:t>
          </a:r>
          <a:endParaRPr lang="ru-RU" dirty="0">
            <a:solidFill>
              <a:srgbClr val="0000CC"/>
            </a:solidFill>
          </a:endParaRPr>
        </a:p>
      </dgm:t>
    </dgm:pt>
    <dgm:pt modelId="{CBA40550-69D4-4653-A74B-D8261A895093}" type="parTrans" cxnId="{16587F07-ADFF-4FB2-A9BE-E3C56A870B8A}">
      <dgm:prSet/>
      <dgm:spPr/>
      <dgm:t>
        <a:bodyPr/>
        <a:lstStyle/>
        <a:p>
          <a:endParaRPr lang="ru-RU"/>
        </a:p>
      </dgm:t>
    </dgm:pt>
    <dgm:pt modelId="{18EFB837-1633-4751-B0FB-656CFC730CF3}" type="sibTrans" cxnId="{16587F07-ADFF-4FB2-A9BE-E3C56A870B8A}">
      <dgm:prSet/>
      <dgm:spPr/>
      <dgm:t>
        <a:bodyPr/>
        <a:lstStyle/>
        <a:p>
          <a:endParaRPr lang="ru-RU"/>
        </a:p>
      </dgm:t>
    </dgm:pt>
    <dgm:pt modelId="{072A8B5E-B975-41F5-B882-65488A3A7D3C}" type="pres">
      <dgm:prSet presAssocID="{9BA11506-222D-4B63-915D-7A55E60B561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A09B3-BA4B-444E-B3F1-FBED685F7992}" type="pres">
      <dgm:prSet presAssocID="{9BA11506-222D-4B63-915D-7A55E60B5615}" presName="matrix" presStyleCnt="0"/>
      <dgm:spPr/>
    </dgm:pt>
    <dgm:pt modelId="{5F75F475-9BAD-4DDB-B62D-B93C632DD0EE}" type="pres">
      <dgm:prSet presAssocID="{9BA11506-222D-4B63-915D-7A55E60B5615}" presName="tile1" presStyleLbl="node1" presStyleIdx="0" presStyleCnt="4" custLinFactNeighborX="439" custLinFactNeighborY="-1483"/>
      <dgm:spPr/>
      <dgm:t>
        <a:bodyPr/>
        <a:lstStyle/>
        <a:p>
          <a:endParaRPr lang="ru-RU"/>
        </a:p>
      </dgm:t>
    </dgm:pt>
    <dgm:pt modelId="{950D0EBF-C25A-4FB3-8582-D68B251D2BBD}" type="pres">
      <dgm:prSet presAssocID="{9BA11506-222D-4B63-915D-7A55E60B561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D65DE-882A-4C7D-8C2A-6C6305BD2530}" type="pres">
      <dgm:prSet presAssocID="{9BA11506-222D-4B63-915D-7A55E60B5615}" presName="tile2" presStyleLbl="node1" presStyleIdx="1" presStyleCnt="4"/>
      <dgm:spPr/>
      <dgm:t>
        <a:bodyPr/>
        <a:lstStyle/>
        <a:p>
          <a:endParaRPr lang="ru-RU"/>
        </a:p>
      </dgm:t>
    </dgm:pt>
    <dgm:pt modelId="{E91F8FDA-4D75-43A2-9242-4B349B0CC4F2}" type="pres">
      <dgm:prSet presAssocID="{9BA11506-222D-4B63-915D-7A55E60B561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9B2EF-63CF-4C73-B45A-2ABB0E7240A0}" type="pres">
      <dgm:prSet presAssocID="{9BA11506-222D-4B63-915D-7A55E60B5615}" presName="tile3" presStyleLbl="node1" presStyleIdx="2" presStyleCnt="4" custLinFactNeighborX="439" custLinFactNeighborY="5570"/>
      <dgm:spPr/>
      <dgm:t>
        <a:bodyPr/>
        <a:lstStyle/>
        <a:p>
          <a:endParaRPr lang="ru-RU"/>
        </a:p>
      </dgm:t>
    </dgm:pt>
    <dgm:pt modelId="{702CB0D7-3062-4A49-BF63-1D5AA29E16B5}" type="pres">
      <dgm:prSet presAssocID="{9BA11506-222D-4B63-915D-7A55E60B561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A5B9F4-C0B7-4D64-A338-00A9F894572D}" type="pres">
      <dgm:prSet presAssocID="{9BA11506-222D-4B63-915D-7A55E60B5615}" presName="tile4" presStyleLbl="node1" presStyleIdx="3" presStyleCnt="4"/>
      <dgm:spPr/>
      <dgm:t>
        <a:bodyPr/>
        <a:lstStyle/>
        <a:p>
          <a:endParaRPr lang="ru-RU"/>
        </a:p>
      </dgm:t>
    </dgm:pt>
    <dgm:pt modelId="{C2A044BC-3FB7-46C1-BAC8-4321BAB5FB11}" type="pres">
      <dgm:prSet presAssocID="{9BA11506-222D-4B63-915D-7A55E60B561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0F06B-E40B-4D4D-910A-8B87681F9FB8}" type="pres">
      <dgm:prSet presAssocID="{9BA11506-222D-4B63-915D-7A55E60B5615}" presName="centerTile" presStyleLbl="fgShp" presStyleIdx="0" presStyleCnt="1" custScaleX="258363" custScaleY="80001" custLinFactNeighborX="-1320" custLinFactNeighborY="1066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9AC60BFC-500E-417B-900F-532DF289B9C5}" srcId="{84CC41F0-58A0-4366-9A48-375C7FAD8530}" destId="{1747F8E9-13AC-4651-AA20-E034BB7EC135}" srcOrd="1" destOrd="0" parTransId="{F620FBB8-0A23-410F-9A7F-02E0EA72AE83}" sibTransId="{B476689F-8931-4177-9E4A-B2AD6BB6B53A}"/>
    <dgm:cxn modelId="{1ABD920D-5032-4EED-A592-310AAE8550EF}" srcId="{84CC41F0-58A0-4366-9A48-375C7FAD8530}" destId="{318603D2-DDA4-4F71-A8AA-2CFB386D74C3}" srcOrd="2" destOrd="0" parTransId="{08A458BA-6CED-441F-B9ED-AA5B85F20C59}" sibTransId="{A044668D-0873-4CBD-970F-796995FB5362}"/>
    <dgm:cxn modelId="{3C6E49C6-515F-4B6B-99FD-FFAC7BCA2B13}" type="presOf" srcId="{1747F8E9-13AC-4651-AA20-E034BB7EC135}" destId="{E91F8FDA-4D75-43A2-9242-4B349B0CC4F2}" srcOrd="1" destOrd="0" presId="urn:microsoft.com/office/officeart/2005/8/layout/matrix1"/>
    <dgm:cxn modelId="{D4BBA023-2A36-43A0-A474-B282267A5A37}" type="presOf" srcId="{E4CD4A60-F732-42C2-9C0B-5D11536BE721}" destId="{C2A044BC-3FB7-46C1-BAC8-4321BAB5FB11}" srcOrd="1" destOrd="0" presId="urn:microsoft.com/office/officeart/2005/8/layout/matrix1"/>
    <dgm:cxn modelId="{01244E22-FAFE-4D98-A7F0-10DE9EE94048}" type="presOf" srcId="{84CC41F0-58A0-4366-9A48-375C7FAD8530}" destId="{E1A0F06B-E40B-4D4D-910A-8B87681F9FB8}" srcOrd="0" destOrd="0" presId="urn:microsoft.com/office/officeart/2005/8/layout/matrix1"/>
    <dgm:cxn modelId="{16587F07-ADFF-4FB2-A9BE-E3C56A870B8A}" srcId="{84CC41F0-58A0-4366-9A48-375C7FAD8530}" destId="{E4CD4A60-F732-42C2-9C0B-5D11536BE721}" srcOrd="3" destOrd="0" parTransId="{CBA40550-69D4-4653-A74B-D8261A895093}" sibTransId="{18EFB837-1633-4751-B0FB-656CFC730CF3}"/>
    <dgm:cxn modelId="{91893E6D-D572-4A63-860E-B2E70C87C9FD}" type="presOf" srcId="{1747F8E9-13AC-4651-AA20-E034BB7EC135}" destId="{1F7D65DE-882A-4C7D-8C2A-6C6305BD2530}" srcOrd="0" destOrd="0" presId="urn:microsoft.com/office/officeart/2005/8/layout/matrix1"/>
    <dgm:cxn modelId="{988067F4-A405-4975-8651-5C9073A38EC2}" type="presOf" srcId="{318603D2-DDA4-4F71-A8AA-2CFB386D74C3}" destId="{D0F9B2EF-63CF-4C73-B45A-2ABB0E7240A0}" srcOrd="0" destOrd="0" presId="urn:microsoft.com/office/officeart/2005/8/layout/matrix1"/>
    <dgm:cxn modelId="{289442E3-FD6C-49BE-AF70-E0425AE271CC}" type="presOf" srcId="{15243988-4901-408E-8088-3A857714F758}" destId="{5F75F475-9BAD-4DDB-B62D-B93C632DD0EE}" srcOrd="0" destOrd="0" presId="urn:microsoft.com/office/officeart/2005/8/layout/matrix1"/>
    <dgm:cxn modelId="{258E2F92-372F-4CA4-BC0C-94A4F06014B6}" srcId="{9BA11506-222D-4B63-915D-7A55E60B5615}" destId="{84CC41F0-58A0-4366-9A48-375C7FAD8530}" srcOrd="0" destOrd="0" parTransId="{0E37F6DF-3969-420B-9A9D-1F3F78FAEB9A}" sibTransId="{25B0FEB7-A23C-406F-9CC3-49FBBDDEBD98}"/>
    <dgm:cxn modelId="{A13E8A8C-B2A5-461B-BAAB-1BDE03D03E13}" type="presOf" srcId="{318603D2-DDA4-4F71-A8AA-2CFB386D74C3}" destId="{702CB0D7-3062-4A49-BF63-1D5AA29E16B5}" srcOrd="1" destOrd="0" presId="urn:microsoft.com/office/officeart/2005/8/layout/matrix1"/>
    <dgm:cxn modelId="{C489026B-AFD5-447C-B947-9E7C5651CA9A}" type="presOf" srcId="{E4CD4A60-F732-42C2-9C0B-5D11536BE721}" destId="{FDA5B9F4-C0B7-4D64-A338-00A9F894572D}" srcOrd="0" destOrd="0" presId="urn:microsoft.com/office/officeart/2005/8/layout/matrix1"/>
    <dgm:cxn modelId="{036C0845-ACC4-44DB-87F2-14959EEAE5FC}" type="presOf" srcId="{9BA11506-222D-4B63-915D-7A55E60B5615}" destId="{072A8B5E-B975-41F5-B882-65488A3A7D3C}" srcOrd="0" destOrd="0" presId="urn:microsoft.com/office/officeart/2005/8/layout/matrix1"/>
    <dgm:cxn modelId="{79759593-1EF0-4EB6-8BDB-0C9BE652EE3E}" type="presOf" srcId="{15243988-4901-408E-8088-3A857714F758}" destId="{950D0EBF-C25A-4FB3-8582-D68B251D2BBD}" srcOrd="1" destOrd="0" presId="urn:microsoft.com/office/officeart/2005/8/layout/matrix1"/>
    <dgm:cxn modelId="{6FE66175-CF23-45AB-914E-0DADCA180ABA}" srcId="{84CC41F0-58A0-4366-9A48-375C7FAD8530}" destId="{15243988-4901-408E-8088-3A857714F758}" srcOrd="0" destOrd="0" parTransId="{88505E71-E717-4E01-AC9B-521F13A9C136}" sibTransId="{EF7E5C67-92FE-480E-8B3C-C8D1AC1C2A11}"/>
    <dgm:cxn modelId="{C3EB1BA2-D9F7-4B7D-80C8-2E7DD917E3A5}" type="presParOf" srcId="{072A8B5E-B975-41F5-B882-65488A3A7D3C}" destId="{01EA09B3-BA4B-444E-B3F1-FBED685F7992}" srcOrd="0" destOrd="0" presId="urn:microsoft.com/office/officeart/2005/8/layout/matrix1"/>
    <dgm:cxn modelId="{6214097C-3410-4E4C-A1B0-ADDEE502435C}" type="presParOf" srcId="{01EA09B3-BA4B-444E-B3F1-FBED685F7992}" destId="{5F75F475-9BAD-4DDB-B62D-B93C632DD0EE}" srcOrd="0" destOrd="0" presId="urn:microsoft.com/office/officeart/2005/8/layout/matrix1"/>
    <dgm:cxn modelId="{FAE4FA35-4188-406A-A255-8A93596A9FC8}" type="presParOf" srcId="{01EA09B3-BA4B-444E-B3F1-FBED685F7992}" destId="{950D0EBF-C25A-4FB3-8582-D68B251D2BBD}" srcOrd="1" destOrd="0" presId="urn:microsoft.com/office/officeart/2005/8/layout/matrix1"/>
    <dgm:cxn modelId="{52BAFFCD-492C-41D2-B67C-5EFE774EF0FE}" type="presParOf" srcId="{01EA09B3-BA4B-444E-B3F1-FBED685F7992}" destId="{1F7D65DE-882A-4C7D-8C2A-6C6305BD2530}" srcOrd="2" destOrd="0" presId="urn:microsoft.com/office/officeart/2005/8/layout/matrix1"/>
    <dgm:cxn modelId="{DFF6E5C3-9148-4454-97DE-31D0BCF0EAAE}" type="presParOf" srcId="{01EA09B3-BA4B-444E-B3F1-FBED685F7992}" destId="{E91F8FDA-4D75-43A2-9242-4B349B0CC4F2}" srcOrd="3" destOrd="0" presId="urn:microsoft.com/office/officeart/2005/8/layout/matrix1"/>
    <dgm:cxn modelId="{0C0E3C0F-7975-4D52-8A24-39614AAC2AFF}" type="presParOf" srcId="{01EA09B3-BA4B-444E-B3F1-FBED685F7992}" destId="{D0F9B2EF-63CF-4C73-B45A-2ABB0E7240A0}" srcOrd="4" destOrd="0" presId="urn:microsoft.com/office/officeart/2005/8/layout/matrix1"/>
    <dgm:cxn modelId="{40EA9CF3-61F8-4159-AB47-A6FB1BAEEAE2}" type="presParOf" srcId="{01EA09B3-BA4B-444E-B3F1-FBED685F7992}" destId="{702CB0D7-3062-4A49-BF63-1D5AA29E16B5}" srcOrd="5" destOrd="0" presId="urn:microsoft.com/office/officeart/2005/8/layout/matrix1"/>
    <dgm:cxn modelId="{6EAC11C0-ED43-4526-ADC8-BDDA29E425DD}" type="presParOf" srcId="{01EA09B3-BA4B-444E-B3F1-FBED685F7992}" destId="{FDA5B9F4-C0B7-4D64-A338-00A9F894572D}" srcOrd="6" destOrd="0" presId="urn:microsoft.com/office/officeart/2005/8/layout/matrix1"/>
    <dgm:cxn modelId="{68501D95-94DA-4ADB-B79C-8795D1EEE3ED}" type="presParOf" srcId="{01EA09B3-BA4B-444E-B3F1-FBED685F7992}" destId="{C2A044BC-3FB7-46C1-BAC8-4321BAB5FB11}" srcOrd="7" destOrd="0" presId="urn:microsoft.com/office/officeart/2005/8/layout/matrix1"/>
    <dgm:cxn modelId="{C0101B4F-E499-46A3-9749-A7B23C6E552D}" type="presParOf" srcId="{072A8B5E-B975-41F5-B882-65488A3A7D3C}" destId="{E1A0F06B-E40B-4D4D-910A-8B87681F9FB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A1C661-BF15-4A0F-A926-A7BE7D2318DD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90883A-E7D1-43F9-8912-B031AF2C68E7}">
      <dgm:prSet phldrT="[Текст]"/>
      <dgm:spPr/>
      <dgm:t>
        <a:bodyPr/>
        <a:lstStyle/>
        <a:p>
          <a:r>
            <a:rPr lang="ru-RU" dirty="0" err="1" smtClean="0">
              <a:solidFill>
                <a:srgbClr val="0000CC"/>
              </a:solidFill>
            </a:rPr>
            <a:t>Диагностико</a:t>
          </a:r>
          <a:r>
            <a:rPr lang="ru-RU" dirty="0" smtClean="0">
              <a:solidFill>
                <a:srgbClr val="0000CC"/>
              </a:solidFill>
            </a:rPr>
            <a:t>-констатирующий</a:t>
          </a:r>
          <a:r>
            <a:rPr lang="ru-RU" dirty="0" smtClean="0"/>
            <a:t> </a:t>
          </a:r>
          <a:endParaRPr lang="ru-RU" dirty="0"/>
        </a:p>
      </dgm:t>
    </dgm:pt>
    <dgm:pt modelId="{230EB826-E67F-4EE3-ABF1-704B22CFEC14}" type="parTrans" cxnId="{239C802C-8444-4910-AC8F-2BCEFB94A525}">
      <dgm:prSet/>
      <dgm:spPr/>
      <dgm:t>
        <a:bodyPr/>
        <a:lstStyle/>
        <a:p>
          <a:endParaRPr lang="ru-RU"/>
        </a:p>
      </dgm:t>
    </dgm:pt>
    <dgm:pt modelId="{FF78E76F-C58D-4E25-AC16-A0FCB7E76CA5}" type="sibTrans" cxnId="{239C802C-8444-4910-AC8F-2BCEFB94A525}">
      <dgm:prSet/>
      <dgm:spPr/>
      <dgm:t>
        <a:bodyPr/>
        <a:lstStyle/>
        <a:p>
          <a:endParaRPr lang="ru-RU"/>
        </a:p>
      </dgm:t>
    </dgm:pt>
    <dgm:pt modelId="{247A21DA-8436-477D-BE90-7135AEBDBE81}">
      <dgm:prSet phldrT="[Текст]"/>
      <dgm:spPr/>
      <dgm:t>
        <a:bodyPr/>
        <a:lstStyle/>
        <a:p>
          <a:r>
            <a:rPr lang="ru-RU" dirty="0" smtClean="0"/>
            <a:t>Состав, программа, анкетирование </a:t>
          </a:r>
          <a:endParaRPr lang="ru-RU" dirty="0"/>
        </a:p>
      </dgm:t>
    </dgm:pt>
    <dgm:pt modelId="{07A8C927-EC3E-49D0-9A0A-6128F29E5B7E}" type="parTrans" cxnId="{8A5039BD-4218-4424-B432-685ADF9D6908}">
      <dgm:prSet/>
      <dgm:spPr/>
      <dgm:t>
        <a:bodyPr/>
        <a:lstStyle/>
        <a:p>
          <a:endParaRPr lang="ru-RU"/>
        </a:p>
      </dgm:t>
    </dgm:pt>
    <dgm:pt modelId="{DD9DFAE0-E2A6-4307-BE51-71D104A91EF0}" type="sibTrans" cxnId="{8A5039BD-4218-4424-B432-685ADF9D6908}">
      <dgm:prSet/>
      <dgm:spPr/>
      <dgm:t>
        <a:bodyPr/>
        <a:lstStyle/>
        <a:p>
          <a:endParaRPr lang="ru-RU"/>
        </a:p>
      </dgm:t>
    </dgm:pt>
    <dgm:pt modelId="{849D294B-8136-4812-987D-5783E15DF96E}">
      <dgm:prSet phldrT="[Текст]"/>
      <dgm:spPr/>
      <dgm:t>
        <a:bodyPr/>
        <a:lstStyle/>
        <a:p>
          <a:r>
            <a:rPr lang="ru-RU" dirty="0" smtClean="0"/>
            <a:t>Март - май 2015</a:t>
          </a:r>
          <a:endParaRPr lang="ru-RU" dirty="0"/>
        </a:p>
      </dgm:t>
    </dgm:pt>
    <dgm:pt modelId="{03BCE227-E202-430F-A462-5475765D4E91}" type="parTrans" cxnId="{80583B55-8449-4412-93AC-80050CC2E3E1}">
      <dgm:prSet/>
      <dgm:spPr/>
      <dgm:t>
        <a:bodyPr/>
        <a:lstStyle/>
        <a:p>
          <a:endParaRPr lang="ru-RU"/>
        </a:p>
      </dgm:t>
    </dgm:pt>
    <dgm:pt modelId="{770DB230-1406-4471-B73E-3A6A39C1C5B4}" type="sibTrans" cxnId="{80583B55-8449-4412-93AC-80050CC2E3E1}">
      <dgm:prSet/>
      <dgm:spPr/>
      <dgm:t>
        <a:bodyPr/>
        <a:lstStyle/>
        <a:p>
          <a:endParaRPr lang="ru-RU"/>
        </a:p>
      </dgm:t>
    </dgm:pt>
    <dgm:pt modelId="{E5F780E3-3004-4377-888A-83D2EABA325E}">
      <dgm:prSet phldrT="[Текст]"/>
      <dgm:spPr/>
      <dgm:t>
        <a:bodyPr/>
        <a:lstStyle/>
        <a:p>
          <a:r>
            <a:rPr lang="ru-RU" dirty="0" smtClean="0">
              <a:solidFill>
                <a:srgbClr val="0000CC"/>
              </a:solidFill>
            </a:rPr>
            <a:t>Организационно-подготовительный</a:t>
          </a:r>
          <a:endParaRPr lang="ru-RU" dirty="0">
            <a:solidFill>
              <a:srgbClr val="0000CC"/>
            </a:solidFill>
          </a:endParaRPr>
        </a:p>
      </dgm:t>
    </dgm:pt>
    <dgm:pt modelId="{E93FFD4E-069F-4B2B-B5EE-3A6E2BC001F7}" type="parTrans" cxnId="{3E07835B-9DB7-4AFA-B77A-3B928DFE801E}">
      <dgm:prSet/>
      <dgm:spPr/>
      <dgm:t>
        <a:bodyPr/>
        <a:lstStyle/>
        <a:p>
          <a:endParaRPr lang="ru-RU"/>
        </a:p>
      </dgm:t>
    </dgm:pt>
    <dgm:pt modelId="{F5C338AF-FA28-49AD-8159-9791B6B18D57}" type="sibTrans" cxnId="{3E07835B-9DB7-4AFA-B77A-3B928DFE801E}">
      <dgm:prSet/>
      <dgm:spPr/>
      <dgm:t>
        <a:bodyPr/>
        <a:lstStyle/>
        <a:p>
          <a:endParaRPr lang="ru-RU"/>
        </a:p>
      </dgm:t>
    </dgm:pt>
    <dgm:pt modelId="{FB957858-673D-4A54-9BE1-85A615FCDA88}">
      <dgm:prSet phldrT="[Текст]"/>
      <dgm:spPr/>
      <dgm:t>
        <a:bodyPr/>
        <a:lstStyle/>
        <a:p>
          <a:r>
            <a:rPr lang="ru-RU" dirty="0" smtClean="0"/>
            <a:t>Актуализация теоретических знаний, семинары (</a:t>
          </a:r>
          <a:r>
            <a:rPr lang="ru-RU" dirty="0" err="1" smtClean="0"/>
            <a:t>вебинар</a:t>
          </a:r>
          <a:r>
            <a:rPr lang="ru-RU" dirty="0" smtClean="0"/>
            <a:t>), систематизация источников информации</a:t>
          </a:r>
          <a:endParaRPr lang="ru-RU" dirty="0"/>
        </a:p>
      </dgm:t>
    </dgm:pt>
    <dgm:pt modelId="{350D5BF6-2C9A-4253-AEF9-E957B543CC59}" type="parTrans" cxnId="{4EBA3FC1-07EA-4748-B368-282EB9CC1CA4}">
      <dgm:prSet/>
      <dgm:spPr/>
      <dgm:t>
        <a:bodyPr/>
        <a:lstStyle/>
        <a:p>
          <a:endParaRPr lang="ru-RU"/>
        </a:p>
      </dgm:t>
    </dgm:pt>
    <dgm:pt modelId="{B00BE4E2-99D3-4A69-9FB7-6149C11F0ECB}" type="sibTrans" cxnId="{4EBA3FC1-07EA-4748-B368-282EB9CC1CA4}">
      <dgm:prSet/>
      <dgm:spPr/>
      <dgm:t>
        <a:bodyPr/>
        <a:lstStyle/>
        <a:p>
          <a:endParaRPr lang="ru-RU"/>
        </a:p>
      </dgm:t>
    </dgm:pt>
    <dgm:pt modelId="{32D379D5-2498-404B-8C9E-15371E03FE19}">
      <dgm:prSet phldrT="[Текст]"/>
      <dgm:spPr/>
      <dgm:t>
        <a:bodyPr/>
        <a:lstStyle/>
        <a:p>
          <a:r>
            <a:rPr lang="ru-RU" dirty="0" smtClean="0"/>
            <a:t>Май - Декабрь 2015</a:t>
          </a:r>
          <a:endParaRPr lang="ru-RU" dirty="0"/>
        </a:p>
      </dgm:t>
    </dgm:pt>
    <dgm:pt modelId="{2DFB2B09-59E5-4578-AC12-E91EA148787C}" type="parTrans" cxnId="{BF9AF03D-C2A5-492C-A2EA-9C0AF892B489}">
      <dgm:prSet/>
      <dgm:spPr/>
      <dgm:t>
        <a:bodyPr/>
        <a:lstStyle/>
        <a:p>
          <a:endParaRPr lang="ru-RU"/>
        </a:p>
      </dgm:t>
    </dgm:pt>
    <dgm:pt modelId="{DC910337-BCCD-4986-916A-42DBB645A8CB}" type="sibTrans" cxnId="{BF9AF03D-C2A5-492C-A2EA-9C0AF892B489}">
      <dgm:prSet/>
      <dgm:spPr/>
      <dgm:t>
        <a:bodyPr/>
        <a:lstStyle/>
        <a:p>
          <a:endParaRPr lang="ru-RU"/>
        </a:p>
      </dgm:t>
    </dgm:pt>
    <dgm:pt modelId="{ACD40881-A751-4EB8-AC37-7B9810DC408C}">
      <dgm:prSet phldrT="[Текст]"/>
      <dgm:spPr/>
      <dgm:t>
        <a:bodyPr/>
        <a:lstStyle/>
        <a:p>
          <a:r>
            <a:rPr lang="ru-RU" dirty="0" smtClean="0">
              <a:solidFill>
                <a:srgbClr val="0000CC"/>
              </a:solidFill>
            </a:rPr>
            <a:t>Практический</a:t>
          </a:r>
          <a:r>
            <a:rPr lang="ru-RU" dirty="0" smtClean="0"/>
            <a:t> </a:t>
          </a:r>
          <a:endParaRPr lang="ru-RU" dirty="0">
            <a:solidFill>
              <a:srgbClr val="0000CC"/>
            </a:solidFill>
          </a:endParaRPr>
        </a:p>
      </dgm:t>
    </dgm:pt>
    <dgm:pt modelId="{4DFC48E3-030D-4549-8B08-1CC43D7A8117}" type="parTrans" cxnId="{CC2F75D5-D92A-4087-AECF-8D48AC5F9C10}">
      <dgm:prSet/>
      <dgm:spPr/>
      <dgm:t>
        <a:bodyPr/>
        <a:lstStyle/>
        <a:p>
          <a:endParaRPr lang="ru-RU"/>
        </a:p>
      </dgm:t>
    </dgm:pt>
    <dgm:pt modelId="{7588BA1A-71FC-4E62-ADA5-9437CFF067C5}" type="sibTrans" cxnId="{CC2F75D5-D92A-4087-AECF-8D48AC5F9C10}">
      <dgm:prSet/>
      <dgm:spPr/>
      <dgm:t>
        <a:bodyPr/>
        <a:lstStyle/>
        <a:p>
          <a:endParaRPr lang="ru-RU"/>
        </a:p>
      </dgm:t>
    </dgm:pt>
    <dgm:pt modelId="{24A3CB91-2E17-4CC1-90AF-2BDC71D4B7D0}">
      <dgm:prSet phldrT="[Текст]"/>
      <dgm:spPr/>
      <dgm:t>
        <a:bodyPr/>
        <a:lstStyle/>
        <a:p>
          <a:r>
            <a:rPr lang="ru-RU" dirty="0" smtClean="0"/>
            <a:t>Учебные занятия, мастер-классы, конференции, тренинги</a:t>
          </a:r>
          <a:endParaRPr lang="ru-RU" dirty="0"/>
        </a:p>
      </dgm:t>
    </dgm:pt>
    <dgm:pt modelId="{6E0F5645-1611-4252-8DE6-63ADE2E06EEC}" type="parTrans" cxnId="{8364F799-EBF3-48DE-8451-CC6E445EB597}">
      <dgm:prSet/>
      <dgm:spPr/>
      <dgm:t>
        <a:bodyPr/>
        <a:lstStyle/>
        <a:p>
          <a:endParaRPr lang="ru-RU"/>
        </a:p>
      </dgm:t>
    </dgm:pt>
    <dgm:pt modelId="{912195CE-A93A-45AC-95E0-2A73378B4151}" type="sibTrans" cxnId="{8364F799-EBF3-48DE-8451-CC6E445EB597}">
      <dgm:prSet/>
      <dgm:spPr/>
      <dgm:t>
        <a:bodyPr/>
        <a:lstStyle/>
        <a:p>
          <a:endParaRPr lang="ru-RU"/>
        </a:p>
      </dgm:t>
    </dgm:pt>
    <dgm:pt modelId="{4F06E519-F2FF-41FA-ADEE-70D8EB2DF229}">
      <dgm:prSet phldrT="[Текст]"/>
      <dgm:spPr/>
      <dgm:t>
        <a:bodyPr/>
        <a:lstStyle/>
        <a:p>
          <a:r>
            <a:rPr lang="ru-RU" dirty="0" smtClean="0"/>
            <a:t>Декабрь 2015 - Декабрь 2016</a:t>
          </a:r>
          <a:endParaRPr lang="ru-RU" dirty="0"/>
        </a:p>
      </dgm:t>
    </dgm:pt>
    <dgm:pt modelId="{57AA308C-B065-417D-AE8D-58745BD47601}" type="parTrans" cxnId="{C42A98DE-20C0-41D9-8189-84324F551262}">
      <dgm:prSet/>
      <dgm:spPr/>
      <dgm:t>
        <a:bodyPr/>
        <a:lstStyle/>
        <a:p>
          <a:endParaRPr lang="ru-RU"/>
        </a:p>
      </dgm:t>
    </dgm:pt>
    <dgm:pt modelId="{3D2F9131-3C6D-4765-8384-AAB25FA3C56D}" type="sibTrans" cxnId="{C42A98DE-20C0-41D9-8189-84324F551262}">
      <dgm:prSet/>
      <dgm:spPr/>
      <dgm:t>
        <a:bodyPr/>
        <a:lstStyle/>
        <a:p>
          <a:endParaRPr lang="ru-RU"/>
        </a:p>
      </dgm:t>
    </dgm:pt>
    <dgm:pt modelId="{2F92306C-A1D1-4180-AB7B-AE7E3A619A07}" type="pres">
      <dgm:prSet presAssocID="{27A1C661-BF15-4A0F-A926-A7BE7D2318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1EC9CC-CDFA-4C51-8F6D-E63D6026E03E}" type="pres">
      <dgm:prSet presAssocID="{ACD40881-A751-4EB8-AC37-7B9810DC408C}" presName="boxAndChildren" presStyleCnt="0"/>
      <dgm:spPr/>
    </dgm:pt>
    <dgm:pt modelId="{0AEAA59D-BC2D-4B68-8869-29ED34673823}" type="pres">
      <dgm:prSet presAssocID="{ACD40881-A751-4EB8-AC37-7B9810DC408C}" presName="parentTextBox" presStyleLbl="node1" presStyleIdx="0" presStyleCnt="3"/>
      <dgm:spPr/>
      <dgm:t>
        <a:bodyPr/>
        <a:lstStyle/>
        <a:p>
          <a:endParaRPr lang="ru-RU"/>
        </a:p>
      </dgm:t>
    </dgm:pt>
    <dgm:pt modelId="{BEFFD3A9-3027-4D16-989B-B2E2EAC4414C}" type="pres">
      <dgm:prSet presAssocID="{ACD40881-A751-4EB8-AC37-7B9810DC408C}" presName="entireBox" presStyleLbl="node1" presStyleIdx="0" presStyleCnt="3"/>
      <dgm:spPr/>
      <dgm:t>
        <a:bodyPr/>
        <a:lstStyle/>
        <a:p>
          <a:endParaRPr lang="ru-RU"/>
        </a:p>
      </dgm:t>
    </dgm:pt>
    <dgm:pt modelId="{8900FED8-831D-40CD-88DE-E4834F1886E7}" type="pres">
      <dgm:prSet presAssocID="{ACD40881-A751-4EB8-AC37-7B9810DC408C}" presName="descendantBox" presStyleCnt="0"/>
      <dgm:spPr/>
    </dgm:pt>
    <dgm:pt modelId="{0FF8EC3D-2B4D-4CFC-B668-4ADE9BA33094}" type="pres">
      <dgm:prSet presAssocID="{24A3CB91-2E17-4CC1-90AF-2BDC71D4B7D0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30978-4676-42C5-9E1A-745068940C2B}" type="pres">
      <dgm:prSet presAssocID="{4F06E519-F2FF-41FA-ADEE-70D8EB2DF229}" presName="childTextBox" presStyleLbl="fgAccFollowNode1" presStyleIdx="1" presStyleCnt="6" custScaleX="29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E086B-FD33-459F-BBB7-E74C43726D5E}" type="pres">
      <dgm:prSet presAssocID="{F5C338AF-FA28-49AD-8159-9791B6B18D57}" presName="sp" presStyleCnt="0"/>
      <dgm:spPr/>
    </dgm:pt>
    <dgm:pt modelId="{D3AB97CD-54E0-4ACB-AAE4-242C8635E1FD}" type="pres">
      <dgm:prSet presAssocID="{E5F780E3-3004-4377-888A-83D2EABA325E}" presName="arrowAndChildren" presStyleCnt="0"/>
      <dgm:spPr/>
    </dgm:pt>
    <dgm:pt modelId="{198B1EEF-24A2-4F71-BBBB-A58144D9361D}" type="pres">
      <dgm:prSet presAssocID="{E5F780E3-3004-4377-888A-83D2EABA325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8E74C125-A518-4598-968E-549044811839}" type="pres">
      <dgm:prSet presAssocID="{E5F780E3-3004-4377-888A-83D2EABA325E}" presName="arrow" presStyleLbl="node1" presStyleIdx="1" presStyleCnt="3" custLinFactNeighborX="-1468" custLinFactNeighborY="-746"/>
      <dgm:spPr/>
      <dgm:t>
        <a:bodyPr/>
        <a:lstStyle/>
        <a:p>
          <a:endParaRPr lang="ru-RU"/>
        </a:p>
      </dgm:t>
    </dgm:pt>
    <dgm:pt modelId="{DB752870-9D5E-4A6A-90AE-F7E61D992843}" type="pres">
      <dgm:prSet presAssocID="{E5F780E3-3004-4377-888A-83D2EABA325E}" presName="descendantArrow" presStyleCnt="0"/>
      <dgm:spPr/>
    </dgm:pt>
    <dgm:pt modelId="{FA9ADFE8-5EAA-4896-A5BE-9C10C0C3AB77}" type="pres">
      <dgm:prSet presAssocID="{FB957858-673D-4A54-9BE1-85A615FCDA88}" presName="childTextArrow" presStyleLbl="fgAccFollowNode1" presStyleIdx="2" presStyleCnt="6" custScaleX="279228" custLinFactNeighborX="-2988" custLinFactNeighborY="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923C16-53C4-4074-B942-70CDEAEDAB8D}" type="pres">
      <dgm:prSet presAssocID="{32D379D5-2498-404B-8C9E-15371E03FE19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04781-B715-4BE9-8FF6-35A6AAD10A3D}" type="pres">
      <dgm:prSet presAssocID="{FF78E76F-C58D-4E25-AC16-A0FCB7E76CA5}" presName="sp" presStyleCnt="0"/>
      <dgm:spPr/>
    </dgm:pt>
    <dgm:pt modelId="{1C474CA5-E1AF-4672-AFC9-54E4460625B4}" type="pres">
      <dgm:prSet presAssocID="{6290883A-E7D1-43F9-8912-B031AF2C68E7}" presName="arrowAndChildren" presStyleCnt="0"/>
      <dgm:spPr/>
    </dgm:pt>
    <dgm:pt modelId="{168B85D6-445C-4F63-9C11-236EC2D15BC1}" type="pres">
      <dgm:prSet presAssocID="{6290883A-E7D1-43F9-8912-B031AF2C68E7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6B02005-05C9-42BC-9EF3-034973508F68}" type="pres">
      <dgm:prSet presAssocID="{6290883A-E7D1-43F9-8912-B031AF2C68E7}" presName="arrow" presStyleLbl="node1" presStyleIdx="2" presStyleCnt="3"/>
      <dgm:spPr/>
      <dgm:t>
        <a:bodyPr/>
        <a:lstStyle/>
        <a:p>
          <a:endParaRPr lang="ru-RU"/>
        </a:p>
      </dgm:t>
    </dgm:pt>
    <dgm:pt modelId="{5EF70C0E-FC59-43AA-B09D-7713684C6747}" type="pres">
      <dgm:prSet presAssocID="{6290883A-E7D1-43F9-8912-B031AF2C68E7}" presName="descendantArrow" presStyleCnt="0"/>
      <dgm:spPr/>
    </dgm:pt>
    <dgm:pt modelId="{BF1F9B9C-8BD4-4437-BB4C-E8C1D63E97F5}" type="pres">
      <dgm:prSet presAssocID="{247A21DA-8436-477D-BE90-7135AEBDBE81}" presName="childTextArrow" presStyleLbl="fgAccFollowNode1" presStyleIdx="4" presStyleCnt="6" custScaleX="2566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DBB8E-50C2-4BB7-9501-85F0D0BAEE2C}" type="pres">
      <dgm:prSet presAssocID="{849D294B-8136-4812-987D-5783E15DF96E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5039BD-4218-4424-B432-685ADF9D6908}" srcId="{6290883A-E7D1-43F9-8912-B031AF2C68E7}" destId="{247A21DA-8436-477D-BE90-7135AEBDBE81}" srcOrd="0" destOrd="0" parTransId="{07A8C927-EC3E-49D0-9A0A-6128F29E5B7E}" sibTransId="{DD9DFAE0-E2A6-4307-BE51-71D104A91EF0}"/>
    <dgm:cxn modelId="{CC2F75D5-D92A-4087-AECF-8D48AC5F9C10}" srcId="{27A1C661-BF15-4A0F-A926-A7BE7D2318DD}" destId="{ACD40881-A751-4EB8-AC37-7B9810DC408C}" srcOrd="2" destOrd="0" parTransId="{4DFC48E3-030D-4549-8B08-1CC43D7A8117}" sibTransId="{7588BA1A-71FC-4E62-ADA5-9437CFF067C5}"/>
    <dgm:cxn modelId="{768B8C81-6C90-4F43-A27A-9A5B3B46DB9E}" type="presOf" srcId="{E5F780E3-3004-4377-888A-83D2EABA325E}" destId="{8E74C125-A518-4598-968E-549044811839}" srcOrd="1" destOrd="0" presId="urn:microsoft.com/office/officeart/2005/8/layout/process4"/>
    <dgm:cxn modelId="{239C802C-8444-4910-AC8F-2BCEFB94A525}" srcId="{27A1C661-BF15-4A0F-A926-A7BE7D2318DD}" destId="{6290883A-E7D1-43F9-8912-B031AF2C68E7}" srcOrd="0" destOrd="0" parTransId="{230EB826-E67F-4EE3-ABF1-704B22CFEC14}" sibTransId="{FF78E76F-C58D-4E25-AC16-A0FCB7E76CA5}"/>
    <dgm:cxn modelId="{768A4BD6-A2BA-4486-AE05-2BEFB5492572}" type="presOf" srcId="{849D294B-8136-4812-987D-5783E15DF96E}" destId="{C14DBB8E-50C2-4BB7-9501-85F0D0BAEE2C}" srcOrd="0" destOrd="0" presId="urn:microsoft.com/office/officeart/2005/8/layout/process4"/>
    <dgm:cxn modelId="{53B9F02F-A108-43E8-8068-85E5CDF3E94B}" type="presOf" srcId="{24A3CB91-2E17-4CC1-90AF-2BDC71D4B7D0}" destId="{0FF8EC3D-2B4D-4CFC-B668-4ADE9BA33094}" srcOrd="0" destOrd="0" presId="urn:microsoft.com/office/officeart/2005/8/layout/process4"/>
    <dgm:cxn modelId="{D3DB2077-55D9-4247-A7A0-7FC26E2EDE8B}" type="presOf" srcId="{6290883A-E7D1-43F9-8912-B031AF2C68E7}" destId="{168B85D6-445C-4F63-9C11-236EC2D15BC1}" srcOrd="0" destOrd="0" presId="urn:microsoft.com/office/officeart/2005/8/layout/process4"/>
    <dgm:cxn modelId="{4EBA3FC1-07EA-4748-B368-282EB9CC1CA4}" srcId="{E5F780E3-3004-4377-888A-83D2EABA325E}" destId="{FB957858-673D-4A54-9BE1-85A615FCDA88}" srcOrd="0" destOrd="0" parTransId="{350D5BF6-2C9A-4253-AEF9-E957B543CC59}" sibTransId="{B00BE4E2-99D3-4A69-9FB7-6149C11F0ECB}"/>
    <dgm:cxn modelId="{4D96A789-7F04-4A7C-BB95-81F57872A1B3}" type="presOf" srcId="{4F06E519-F2FF-41FA-ADEE-70D8EB2DF229}" destId="{74730978-4676-42C5-9E1A-745068940C2B}" srcOrd="0" destOrd="0" presId="urn:microsoft.com/office/officeart/2005/8/layout/process4"/>
    <dgm:cxn modelId="{3E07835B-9DB7-4AFA-B77A-3B928DFE801E}" srcId="{27A1C661-BF15-4A0F-A926-A7BE7D2318DD}" destId="{E5F780E3-3004-4377-888A-83D2EABA325E}" srcOrd="1" destOrd="0" parTransId="{E93FFD4E-069F-4B2B-B5EE-3A6E2BC001F7}" sibTransId="{F5C338AF-FA28-49AD-8159-9791B6B18D57}"/>
    <dgm:cxn modelId="{80583B55-8449-4412-93AC-80050CC2E3E1}" srcId="{6290883A-E7D1-43F9-8912-B031AF2C68E7}" destId="{849D294B-8136-4812-987D-5783E15DF96E}" srcOrd="1" destOrd="0" parTransId="{03BCE227-E202-430F-A462-5475765D4E91}" sibTransId="{770DB230-1406-4471-B73E-3A6A39C1C5B4}"/>
    <dgm:cxn modelId="{923D18F4-6CD1-4C79-9867-AA0EF0F72D95}" type="presOf" srcId="{E5F780E3-3004-4377-888A-83D2EABA325E}" destId="{198B1EEF-24A2-4F71-BBBB-A58144D9361D}" srcOrd="0" destOrd="0" presId="urn:microsoft.com/office/officeart/2005/8/layout/process4"/>
    <dgm:cxn modelId="{BF9AF03D-C2A5-492C-A2EA-9C0AF892B489}" srcId="{E5F780E3-3004-4377-888A-83D2EABA325E}" destId="{32D379D5-2498-404B-8C9E-15371E03FE19}" srcOrd="1" destOrd="0" parTransId="{2DFB2B09-59E5-4578-AC12-E91EA148787C}" sibTransId="{DC910337-BCCD-4986-916A-42DBB645A8CB}"/>
    <dgm:cxn modelId="{32639B4A-E1CE-4C46-A11C-CB94F92AE5C6}" type="presOf" srcId="{6290883A-E7D1-43F9-8912-B031AF2C68E7}" destId="{46B02005-05C9-42BC-9EF3-034973508F68}" srcOrd="1" destOrd="0" presId="urn:microsoft.com/office/officeart/2005/8/layout/process4"/>
    <dgm:cxn modelId="{C42A98DE-20C0-41D9-8189-84324F551262}" srcId="{ACD40881-A751-4EB8-AC37-7B9810DC408C}" destId="{4F06E519-F2FF-41FA-ADEE-70D8EB2DF229}" srcOrd="1" destOrd="0" parTransId="{57AA308C-B065-417D-AE8D-58745BD47601}" sibTransId="{3D2F9131-3C6D-4765-8384-AAB25FA3C56D}"/>
    <dgm:cxn modelId="{8DB7BFCB-FABC-47F0-B29F-F3FC239724FE}" type="presOf" srcId="{32D379D5-2498-404B-8C9E-15371E03FE19}" destId="{A2923C16-53C4-4074-B942-70CDEAEDAB8D}" srcOrd="0" destOrd="0" presId="urn:microsoft.com/office/officeart/2005/8/layout/process4"/>
    <dgm:cxn modelId="{103BFC15-8064-4D17-83FE-342D07185D1C}" type="presOf" srcId="{27A1C661-BF15-4A0F-A926-A7BE7D2318DD}" destId="{2F92306C-A1D1-4180-AB7B-AE7E3A619A07}" srcOrd="0" destOrd="0" presId="urn:microsoft.com/office/officeart/2005/8/layout/process4"/>
    <dgm:cxn modelId="{0E549EC6-AA4D-4EE4-BBCA-C846FF0F0BFB}" type="presOf" srcId="{FB957858-673D-4A54-9BE1-85A615FCDA88}" destId="{FA9ADFE8-5EAA-4896-A5BE-9C10C0C3AB77}" srcOrd="0" destOrd="0" presId="urn:microsoft.com/office/officeart/2005/8/layout/process4"/>
    <dgm:cxn modelId="{8205BC0A-7082-47C7-BAFC-4D83A1537A11}" type="presOf" srcId="{ACD40881-A751-4EB8-AC37-7B9810DC408C}" destId="{0AEAA59D-BC2D-4B68-8869-29ED34673823}" srcOrd="0" destOrd="0" presId="urn:microsoft.com/office/officeart/2005/8/layout/process4"/>
    <dgm:cxn modelId="{11624FE7-4950-4663-BDEE-3B0195204C77}" type="presOf" srcId="{ACD40881-A751-4EB8-AC37-7B9810DC408C}" destId="{BEFFD3A9-3027-4D16-989B-B2E2EAC4414C}" srcOrd="1" destOrd="0" presId="urn:microsoft.com/office/officeart/2005/8/layout/process4"/>
    <dgm:cxn modelId="{8364F799-EBF3-48DE-8451-CC6E445EB597}" srcId="{ACD40881-A751-4EB8-AC37-7B9810DC408C}" destId="{24A3CB91-2E17-4CC1-90AF-2BDC71D4B7D0}" srcOrd="0" destOrd="0" parTransId="{6E0F5645-1611-4252-8DE6-63ADE2E06EEC}" sibTransId="{912195CE-A93A-45AC-95E0-2A73378B4151}"/>
    <dgm:cxn modelId="{9E3070CE-4858-45E7-B5B0-55C3CEC4EA18}" type="presOf" srcId="{247A21DA-8436-477D-BE90-7135AEBDBE81}" destId="{BF1F9B9C-8BD4-4437-BB4C-E8C1D63E97F5}" srcOrd="0" destOrd="0" presId="urn:microsoft.com/office/officeart/2005/8/layout/process4"/>
    <dgm:cxn modelId="{8E8A0389-BDC7-45BF-92C1-CFC6CB101B24}" type="presParOf" srcId="{2F92306C-A1D1-4180-AB7B-AE7E3A619A07}" destId="{F31EC9CC-CDFA-4C51-8F6D-E63D6026E03E}" srcOrd="0" destOrd="0" presId="urn:microsoft.com/office/officeart/2005/8/layout/process4"/>
    <dgm:cxn modelId="{CCDB0D5F-6D51-44E3-89BE-7978FD9E671D}" type="presParOf" srcId="{F31EC9CC-CDFA-4C51-8F6D-E63D6026E03E}" destId="{0AEAA59D-BC2D-4B68-8869-29ED34673823}" srcOrd="0" destOrd="0" presId="urn:microsoft.com/office/officeart/2005/8/layout/process4"/>
    <dgm:cxn modelId="{3CC86558-5637-4CDA-9FD5-D147F54D51A3}" type="presParOf" srcId="{F31EC9CC-CDFA-4C51-8F6D-E63D6026E03E}" destId="{BEFFD3A9-3027-4D16-989B-B2E2EAC4414C}" srcOrd="1" destOrd="0" presId="urn:microsoft.com/office/officeart/2005/8/layout/process4"/>
    <dgm:cxn modelId="{94154E26-04A4-41A1-A979-1422EC424AC0}" type="presParOf" srcId="{F31EC9CC-CDFA-4C51-8F6D-E63D6026E03E}" destId="{8900FED8-831D-40CD-88DE-E4834F1886E7}" srcOrd="2" destOrd="0" presId="urn:microsoft.com/office/officeart/2005/8/layout/process4"/>
    <dgm:cxn modelId="{114CEECD-6C1F-46B6-BC0E-F61A6CAEEC89}" type="presParOf" srcId="{8900FED8-831D-40CD-88DE-E4834F1886E7}" destId="{0FF8EC3D-2B4D-4CFC-B668-4ADE9BA33094}" srcOrd="0" destOrd="0" presId="urn:microsoft.com/office/officeart/2005/8/layout/process4"/>
    <dgm:cxn modelId="{7E3053DC-426E-4BC5-A8A9-AFA66BC3AD29}" type="presParOf" srcId="{8900FED8-831D-40CD-88DE-E4834F1886E7}" destId="{74730978-4676-42C5-9E1A-745068940C2B}" srcOrd="1" destOrd="0" presId="urn:microsoft.com/office/officeart/2005/8/layout/process4"/>
    <dgm:cxn modelId="{A3D56EBC-F2E6-4E56-BB9E-CCE574FF8FF5}" type="presParOf" srcId="{2F92306C-A1D1-4180-AB7B-AE7E3A619A07}" destId="{A61E086B-FD33-459F-BBB7-E74C43726D5E}" srcOrd="1" destOrd="0" presId="urn:microsoft.com/office/officeart/2005/8/layout/process4"/>
    <dgm:cxn modelId="{43C7B227-5EB5-40B8-8CF3-A9469753704D}" type="presParOf" srcId="{2F92306C-A1D1-4180-AB7B-AE7E3A619A07}" destId="{D3AB97CD-54E0-4ACB-AAE4-242C8635E1FD}" srcOrd="2" destOrd="0" presId="urn:microsoft.com/office/officeart/2005/8/layout/process4"/>
    <dgm:cxn modelId="{5550FA81-EB77-46EB-A88A-99528F28C362}" type="presParOf" srcId="{D3AB97CD-54E0-4ACB-AAE4-242C8635E1FD}" destId="{198B1EEF-24A2-4F71-BBBB-A58144D9361D}" srcOrd="0" destOrd="0" presId="urn:microsoft.com/office/officeart/2005/8/layout/process4"/>
    <dgm:cxn modelId="{7BD0F5A7-925C-49EB-BFB0-1CFA96E3DA2A}" type="presParOf" srcId="{D3AB97CD-54E0-4ACB-AAE4-242C8635E1FD}" destId="{8E74C125-A518-4598-968E-549044811839}" srcOrd="1" destOrd="0" presId="urn:microsoft.com/office/officeart/2005/8/layout/process4"/>
    <dgm:cxn modelId="{E9D310B7-69C3-4DD4-94AA-F2D8DB86713F}" type="presParOf" srcId="{D3AB97CD-54E0-4ACB-AAE4-242C8635E1FD}" destId="{DB752870-9D5E-4A6A-90AE-F7E61D992843}" srcOrd="2" destOrd="0" presId="urn:microsoft.com/office/officeart/2005/8/layout/process4"/>
    <dgm:cxn modelId="{4A57C802-FCF9-4A03-870B-45FA8C7F33E0}" type="presParOf" srcId="{DB752870-9D5E-4A6A-90AE-F7E61D992843}" destId="{FA9ADFE8-5EAA-4896-A5BE-9C10C0C3AB77}" srcOrd="0" destOrd="0" presId="urn:microsoft.com/office/officeart/2005/8/layout/process4"/>
    <dgm:cxn modelId="{BDAE0428-099C-452F-B9B9-2E8326ED6BA8}" type="presParOf" srcId="{DB752870-9D5E-4A6A-90AE-F7E61D992843}" destId="{A2923C16-53C4-4074-B942-70CDEAEDAB8D}" srcOrd="1" destOrd="0" presId="urn:microsoft.com/office/officeart/2005/8/layout/process4"/>
    <dgm:cxn modelId="{B632A8E4-816B-404E-B083-F5A47606684B}" type="presParOf" srcId="{2F92306C-A1D1-4180-AB7B-AE7E3A619A07}" destId="{04B04781-B715-4BE9-8FF6-35A6AAD10A3D}" srcOrd="3" destOrd="0" presId="urn:microsoft.com/office/officeart/2005/8/layout/process4"/>
    <dgm:cxn modelId="{92685DF1-02B1-4AE6-9D45-5BD306C0BACA}" type="presParOf" srcId="{2F92306C-A1D1-4180-AB7B-AE7E3A619A07}" destId="{1C474CA5-E1AF-4672-AFC9-54E4460625B4}" srcOrd="4" destOrd="0" presId="urn:microsoft.com/office/officeart/2005/8/layout/process4"/>
    <dgm:cxn modelId="{35BEA210-6335-4949-8DF9-077E3530604C}" type="presParOf" srcId="{1C474CA5-E1AF-4672-AFC9-54E4460625B4}" destId="{168B85D6-445C-4F63-9C11-236EC2D15BC1}" srcOrd="0" destOrd="0" presId="urn:microsoft.com/office/officeart/2005/8/layout/process4"/>
    <dgm:cxn modelId="{7C9E954A-9045-4B41-981D-B1D52419F640}" type="presParOf" srcId="{1C474CA5-E1AF-4672-AFC9-54E4460625B4}" destId="{46B02005-05C9-42BC-9EF3-034973508F68}" srcOrd="1" destOrd="0" presId="urn:microsoft.com/office/officeart/2005/8/layout/process4"/>
    <dgm:cxn modelId="{C5674444-FEAF-4F6C-92E3-03F45D1B38AA}" type="presParOf" srcId="{1C474CA5-E1AF-4672-AFC9-54E4460625B4}" destId="{5EF70C0E-FC59-43AA-B09D-7713684C6747}" srcOrd="2" destOrd="0" presId="urn:microsoft.com/office/officeart/2005/8/layout/process4"/>
    <dgm:cxn modelId="{28921FE8-CCBF-4407-B012-3A18FD793560}" type="presParOf" srcId="{5EF70C0E-FC59-43AA-B09D-7713684C6747}" destId="{BF1F9B9C-8BD4-4437-BB4C-E8C1D63E97F5}" srcOrd="0" destOrd="0" presId="urn:microsoft.com/office/officeart/2005/8/layout/process4"/>
    <dgm:cxn modelId="{D976D850-112A-4CA0-A933-E4F6FD2F1B0D}" type="presParOf" srcId="{5EF70C0E-FC59-43AA-B09D-7713684C6747}" destId="{C14DBB8E-50C2-4BB7-9501-85F0D0BAEE2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6D5EA7-647B-42F6-BE75-008080B0D432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EA9B2F-82B9-4B21-80EC-960C3A4404E6}">
      <dgm:prSet phldrT="[Текст]" custT="1"/>
      <dgm:spPr/>
      <dgm:t>
        <a:bodyPr/>
        <a:lstStyle/>
        <a:p>
          <a:r>
            <a:rPr lang="ru-RU" sz="2300" dirty="0" smtClean="0">
              <a:solidFill>
                <a:srgbClr val="0000CC"/>
              </a:solidFill>
            </a:rPr>
            <a:t>Обобщающий</a:t>
          </a:r>
          <a:endParaRPr lang="ru-RU" sz="2300" dirty="0">
            <a:solidFill>
              <a:srgbClr val="0000CC"/>
            </a:solidFill>
          </a:endParaRPr>
        </a:p>
      </dgm:t>
    </dgm:pt>
    <dgm:pt modelId="{644C628A-6CAB-4C4C-94DA-48422FA3F512}" type="parTrans" cxnId="{62C7A9F9-FCA4-41DE-B3D0-1C219C5FC4F0}">
      <dgm:prSet/>
      <dgm:spPr/>
      <dgm:t>
        <a:bodyPr/>
        <a:lstStyle/>
        <a:p>
          <a:endParaRPr lang="ru-RU"/>
        </a:p>
      </dgm:t>
    </dgm:pt>
    <dgm:pt modelId="{547D43C7-061F-45D5-898F-73F1A9E9E0B2}" type="sibTrans" cxnId="{62C7A9F9-FCA4-41DE-B3D0-1C219C5FC4F0}">
      <dgm:prSet/>
      <dgm:spPr/>
      <dgm:t>
        <a:bodyPr/>
        <a:lstStyle/>
        <a:p>
          <a:endParaRPr lang="ru-RU"/>
        </a:p>
      </dgm:t>
    </dgm:pt>
    <dgm:pt modelId="{E6FB6017-B3EA-45DE-9EF3-0AAB90648E1B}">
      <dgm:prSet phldrT="[Текст]"/>
      <dgm:spPr/>
      <dgm:t>
        <a:bodyPr/>
        <a:lstStyle/>
        <a:p>
          <a:r>
            <a:rPr lang="ru-RU" dirty="0" smtClean="0"/>
            <a:t>Методическое обеспечение, конкурсы, результат</a:t>
          </a:r>
          <a:endParaRPr lang="ru-RU" dirty="0"/>
        </a:p>
      </dgm:t>
    </dgm:pt>
    <dgm:pt modelId="{85346DCA-E459-4494-B675-37A845E5D99E}" type="parTrans" cxnId="{3A4FBC7C-7F09-455D-86E3-15FE7BC324FA}">
      <dgm:prSet/>
      <dgm:spPr/>
      <dgm:t>
        <a:bodyPr/>
        <a:lstStyle/>
        <a:p>
          <a:endParaRPr lang="ru-RU"/>
        </a:p>
      </dgm:t>
    </dgm:pt>
    <dgm:pt modelId="{A5438D18-BA13-441D-8B23-1D263564B98A}" type="sibTrans" cxnId="{3A4FBC7C-7F09-455D-86E3-15FE7BC324FA}">
      <dgm:prSet/>
      <dgm:spPr/>
      <dgm:t>
        <a:bodyPr/>
        <a:lstStyle/>
        <a:p>
          <a:endParaRPr lang="ru-RU"/>
        </a:p>
      </dgm:t>
    </dgm:pt>
    <dgm:pt modelId="{3AF3A00D-0D42-4793-B698-6F501FEADAB6}">
      <dgm:prSet phldrT="[Текст]" custT="1"/>
      <dgm:spPr/>
      <dgm:t>
        <a:bodyPr/>
        <a:lstStyle/>
        <a:p>
          <a:r>
            <a:rPr lang="ru-RU" sz="2000" dirty="0" smtClean="0"/>
            <a:t>Декабрь 2016 </a:t>
          </a:r>
        </a:p>
        <a:p>
          <a:r>
            <a:rPr lang="ru-RU" sz="2000" dirty="0" smtClean="0"/>
            <a:t>– </a:t>
          </a:r>
        </a:p>
        <a:p>
          <a:r>
            <a:rPr lang="ru-RU" sz="2000" dirty="0" smtClean="0"/>
            <a:t>Апрель 2017</a:t>
          </a:r>
          <a:endParaRPr lang="ru-RU" sz="2000" dirty="0"/>
        </a:p>
      </dgm:t>
    </dgm:pt>
    <dgm:pt modelId="{1B7F2007-AE71-4C2E-B6C1-85DC73A95DFB}" type="parTrans" cxnId="{AF2F01E9-ECA6-43E5-A94E-719CF335B85F}">
      <dgm:prSet/>
      <dgm:spPr/>
      <dgm:t>
        <a:bodyPr/>
        <a:lstStyle/>
        <a:p>
          <a:endParaRPr lang="ru-RU"/>
        </a:p>
      </dgm:t>
    </dgm:pt>
    <dgm:pt modelId="{BE9CB654-1E40-4EB5-997B-C74A30C92406}" type="sibTrans" cxnId="{AF2F01E9-ECA6-43E5-A94E-719CF335B85F}">
      <dgm:prSet/>
      <dgm:spPr/>
      <dgm:t>
        <a:bodyPr/>
        <a:lstStyle/>
        <a:p>
          <a:endParaRPr lang="ru-RU"/>
        </a:p>
      </dgm:t>
    </dgm:pt>
    <dgm:pt modelId="{75A6764F-D1FA-49C7-9ED6-E1ECB126114D}">
      <dgm:prSet phldrT="[Текст]"/>
      <dgm:spPr/>
      <dgm:t>
        <a:bodyPr/>
        <a:lstStyle/>
        <a:p>
          <a:pPr algn="ctr"/>
          <a:r>
            <a:rPr lang="ru-RU" b="1" u="sng" dirty="0" smtClean="0">
              <a:solidFill>
                <a:schemeClr val="tx1"/>
              </a:solidFill>
            </a:rPr>
            <a:t>Ожидаемый результат:</a:t>
          </a:r>
        </a:p>
        <a:p>
          <a:pPr algn="l"/>
          <a:r>
            <a:rPr lang="ru-RU" dirty="0" smtClean="0">
              <a:solidFill>
                <a:schemeClr val="tx1"/>
              </a:solidFill>
            </a:rPr>
            <a:t>- повышение квалификации преподавателей и мастеров производственного обучения в направлении использования педагогических технологий в ПОО;</a:t>
          </a:r>
        </a:p>
        <a:p>
          <a:pPr algn="l"/>
          <a:r>
            <a:rPr lang="ru-RU" dirty="0" smtClean="0">
              <a:solidFill>
                <a:schemeClr val="tx1"/>
              </a:solidFill>
            </a:rPr>
            <a:t>- увеличение числа педагогических работников, в системе применяющих педагогические технологии в преподавании профессиональных модулей;</a:t>
          </a:r>
        </a:p>
        <a:p>
          <a:pPr algn="l"/>
          <a:r>
            <a:rPr lang="ru-RU" dirty="0" smtClean="0">
              <a:solidFill>
                <a:schemeClr val="tx1"/>
              </a:solidFill>
            </a:rPr>
            <a:t>- организация сетевого взаимодействия профессиональных образовательных организаций Тюменской области;</a:t>
          </a:r>
        </a:p>
        <a:p>
          <a:pPr algn="l"/>
          <a:r>
            <a:rPr lang="ru-RU" dirty="0" smtClean="0">
              <a:solidFill>
                <a:schemeClr val="tx1"/>
              </a:solidFill>
            </a:rPr>
            <a:t>- создание методической и информационной базы по педагогическим технологиям в ПОО Тюменской области; </a:t>
          </a:r>
        </a:p>
        <a:p>
          <a:pPr algn="l"/>
          <a:r>
            <a:rPr lang="ru-RU" dirty="0" smtClean="0">
              <a:solidFill>
                <a:schemeClr val="tx1"/>
              </a:solidFill>
            </a:rPr>
            <a:t>- распространение педагогического опыта по внедрению и использованию педагогических технологий в образовательном процессе СПО.</a:t>
          </a:r>
          <a:endParaRPr lang="ru-RU" dirty="0">
            <a:solidFill>
              <a:schemeClr val="tx1"/>
            </a:solidFill>
          </a:endParaRPr>
        </a:p>
      </dgm:t>
    </dgm:pt>
    <dgm:pt modelId="{3C812F45-6A0C-420A-AAE5-61867B7DFD96}" type="sibTrans" cxnId="{6DD54E00-7D02-4D77-B172-0BD90DCE08F6}">
      <dgm:prSet/>
      <dgm:spPr/>
      <dgm:t>
        <a:bodyPr/>
        <a:lstStyle/>
        <a:p>
          <a:endParaRPr lang="ru-RU"/>
        </a:p>
      </dgm:t>
    </dgm:pt>
    <dgm:pt modelId="{1DBDBC8C-2F47-42BE-B435-F1DF847F2377}" type="parTrans" cxnId="{6DD54E00-7D02-4D77-B172-0BD90DCE08F6}">
      <dgm:prSet/>
      <dgm:spPr/>
      <dgm:t>
        <a:bodyPr/>
        <a:lstStyle/>
        <a:p>
          <a:endParaRPr lang="ru-RU"/>
        </a:p>
      </dgm:t>
    </dgm:pt>
    <dgm:pt modelId="{D78D54AA-C657-41CA-B959-C17C8656924E}" type="pres">
      <dgm:prSet presAssocID="{DF6D5EA7-647B-42F6-BE75-008080B0D4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956029-08E1-4060-9DBF-B93933709591}" type="pres">
      <dgm:prSet presAssocID="{75A6764F-D1FA-49C7-9ED6-E1ECB126114D}" presName="boxAndChildren" presStyleCnt="0"/>
      <dgm:spPr/>
    </dgm:pt>
    <dgm:pt modelId="{86C80229-8104-402C-8F73-962AFF07FEFD}" type="pres">
      <dgm:prSet presAssocID="{75A6764F-D1FA-49C7-9ED6-E1ECB126114D}" presName="parentTextBox" presStyleLbl="node1" presStyleIdx="0" presStyleCnt="2" custScaleY="133662" custLinFactNeighborY="-2801"/>
      <dgm:spPr/>
      <dgm:t>
        <a:bodyPr/>
        <a:lstStyle/>
        <a:p>
          <a:endParaRPr lang="ru-RU"/>
        </a:p>
      </dgm:t>
    </dgm:pt>
    <dgm:pt modelId="{A5808DB6-2741-4AAE-A63E-627BBF7BD720}" type="pres">
      <dgm:prSet presAssocID="{547D43C7-061F-45D5-898F-73F1A9E9E0B2}" presName="sp" presStyleCnt="0"/>
      <dgm:spPr/>
    </dgm:pt>
    <dgm:pt modelId="{F0A1CD82-6392-4789-B35D-76206D92EB6E}" type="pres">
      <dgm:prSet presAssocID="{5FEA9B2F-82B9-4B21-80EC-960C3A4404E6}" presName="arrowAndChildren" presStyleCnt="0"/>
      <dgm:spPr/>
    </dgm:pt>
    <dgm:pt modelId="{F98EF9AA-00CF-46D6-BF8C-9897B01D51CB}" type="pres">
      <dgm:prSet presAssocID="{5FEA9B2F-82B9-4B21-80EC-960C3A4404E6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94C9DED0-C434-42E9-BE50-F0D0AB184A5C}" type="pres">
      <dgm:prSet presAssocID="{5FEA9B2F-82B9-4B21-80EC-960C3A4404E6}" presName="arrow" presStyleLbl="node1" presStyleIdx="1" presStyleCnt="2" custScaleY="45908" custLinFactNeighborX="-624" custLinFactNeighborY="-34907"/>
      <dgm:spPr/>
      <dgm:t>
        <a:bodyPr/>
        <a:lstStyle/>
        <a:p>
          <a:endParaRPr lang="ru-RU"/>
        </a:p>
      </dgm:t>
    </dgm:pt>
    <dgm:pt modelId="{A89314B6-FA1A-4C1C-971D-3C579DA8CBEE}" type="pres">
      <dgm:prSet presAssocID="{5FEA9B2F-82B9-4B21-80EC-960C3A4404E6}" presName="descendantArrow" presStyleCnt="0"/>
      <dgm:spPr/>
    </dgm:pt>
    <dgm:pt modelId="{003986CF-9F10-474A-92DB-0BC67372673A}" type="pres">
      <dgm:prSet presAssocID="{E6FB6017-B3EA-45DE-9EF3-0AAB90648E1B}" presName="childTextArrow" presStyleLbl="fgAccFollowNode1" presStyleIdx="0" presStyleCnt="2" custScaleY="52654" custLinFactNeighborX="-49" custLinFactNeighborY="3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8C6198-4F96-47B6-BD82-02395EB4971C}" type="pres">
      <dgm:prSet presAssocID="{3AF3A00D-0D42-4793-B698-6F501FEADAB6}" presName="childTextArrow" presStyleLbl="fgAccFollowNode1" presStyleIdx="1" presStyleCnt="2" custScaleX="34318" custScaleY="62176" custLinFactNeighborX="-411" custLinFactNeighborY="-1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4220DE-BA80-4711-978E-11B305911872}" type="presOf" srcId="{75A6764F-D1FA-49C7-9ED6-E1ECB126114D}" destId="{86C80229-8104-402C-8F73-962AFF07FEFD}" srcOrd="0" destOrd="0" presId="urn:microsoft.com/office/officeart/2005/8/layout/process4"/>
    <dgm:cxn modelId="{AF2F01E9-ECA6-43E5-A94E-719CF335B85F}" srcId="{5FEA9B2F-82B9-4B21-80EC-960C3A4404E6}" destId="{3AF3A00D-0D42-4793-B698-6F501FEADAB6}" srcOrd="1" destOrd="0" parTransId="{1B7F2007-AE71-4C2E-B6C1-85DC73A95DFB}" sibTransId="{BE9CB654-1E40-4EB5-997B-C74A30C92406}"/>
    <dgm:cxn modelId="{8D80866C-A81F-43F2-8AF5-B0DD581C072E}" type="presOf" srcId="{3AF3A00D-0D42-4793-B698-6F501FEADAB6}" destId="{778C6198-4F96-47B6-BD82-02395EB4971C}" srcOrd="0" destOrd="0" presId="urn:microsoft.com/office/officeart/2005/8/layout/process4"/>
    <dgm:cxn modelId="{6DD54E00-7D02-4D77-B172-0BD90DCE08F6}" srcId="{DF6D5EA7-647B-42F6-BE75-008080B0D432}" destId="{75A6764F-D1FA-49C7-9ED6-E1ECB126114D}" srcOrd="1" destOrd="0" parTransId="{1DBDBC8C-2F47-42BE-B435-F1DF847F2377}" sibTransId="{3C812F45-6A0C-420A-AAE5-61867B7DFD96}"/>
    <dgm:cxn modelId="{55D99C4C-3753-44F6-84C9-8431D39F2D38}" type="presOf" srcId="{E6FB6017-B3EA-45DE-9EF3-0AAB90648E1B}" destId="{003986CF-9F10-474A-92DB-0BC67372673A}" srcOrd="0" destOrd="0" presId="urn:microsoft.com/office/officeart/2005/8/layout/process4"/>
    <dgm:cxn modelId="{62C7A9F9-FCA4-41DE-B3D0-1C219C5FC4F0}" srcId="{DF6D5EA7-647B-42F6-BE75-008080B0D432}" destId="{5FEA9B2F-82B9-4B21-80EC-960C3A4404E6}" srcOrd="0" destOrd="0" parTransId="{644C628A-6CAB-4C4C-94DA-48422FA3F512}" sibTransId="{547D43C7-061F-45D5-898F-73F1A9E9E0B2}"/>
    <dgm:cxn modelId="{FF73E7A5-AAE9-46E2-9824-5255AD5E8B62}" type="presOf" srcId="{DF6D5EA7-647B-42F6-BE75-008080B0D432}" destId="{D78D54AA-C657-41CA-B959-C17C8656924E}" srcOrd="0" destOrd="0" presId="urn:microsoft.com/office/officeart/2005/8/layout/process4"/>
    <dgm:cxn modelId="{BACB4A9C-F313-4D70-BF66-048F2734877F}" type="presOf" srcId="{5FEA9B2F-82B9-4B21-80EC-960C3A4404E6}" destId="{F98EF9AA-00CF-46D6-BF8C-9897B01D51CB}" srcOrd="0" destOrd="0" presId="urn:microsoft.com/office/officeart/2005/8/layout/process4"/>
    <dgm:cxn modelId="{3A4FBC7C-7F09-455D-86E3-15FE7BC324FA}" srcId="{5FEA9B2F-82B9-4B21-80EC-960C3A4404E6}" destId="{E6FB6017-B3EA-45DE-9EF3-0AAB90648E1B}" srcOrd="0" destOrd="0" parTransId="{85346DCA-E459-4494-B675-37A845E5D99E}" sibTransId="{A5438D18-BA13-441D-8B23-1D263564B98A}"/>
    <dgm:cxn modelId="{F9D36193-5EDA-48CE-B349-3C30B7278593}" type="presOf" srcId="{5FEA9B2F-82B9-4B21-80EC-960C3A4404E6}" destId="{94C9DED0-C434-42E9-BE50-F0D0AB184A5C}" srcOrd="1" destOrd="0" presId="urn:microsoft.com/office/officeart/2005/8/layout/process4"/>
    <dgm:cxn modelId="{D4DABD59-CB59-4426-9310-5C15CE40CAE0}" type="presParOf" srcId="{D78D54AA-C657-41CA-B959-C17C8656924E}" destId="{66956029-08E1-4060-9DBF-B93933709591}" srcOrd="0" destOrd="0" presId="urn:microsoft.com/office/officeart/2005/8/layout/process4"/>
    <dgm:cxn modelId="{D916B9D4-4BE2-49A0-8E1E-F1D515757F73}" type="presParOf" srcId="{66956029-08E1-4060-9DBF-B93933709591}" destId="{86C80229-8104-402C-8F73-962AFF07FEFD}" srcOrd="0" destOrd="0" presId="urn:microsoft.com/office/officeart/2005/8/layout/process4"/>
    <dgm:cxn modelId="{3833C69E-BBF7-425F-A266-60CF43877602}" type="presParOf" srcId="{D78D54AA-C657-41CA-B959-C17C8656924E}" destId="{A5808DB6-2741-4AAE-A63E-627BBF7BD720}" srcOrd="1" destOrd="0" presId="urn:microsoft.com/office/officeart/2005/8/layout/process4"/>
    <dgm:cxn modelId="{8BFD58F7-E68E-4C7B-ACD4-E1378F883DDA}" type="presParOf" srcId="{D78D54AA-C657-41CA-B959-C17C8656924E}" destId="{F0A1CD82-6392-4789-B35D-76206D92EB6E}" srcOrd="2" destOrd="0" presId="urn:microsoft.com/office/officeart/2005/8/layout/process4"/>
    <dgm:cxn modelId="{D5EC0DA5-DC7A-4E97-A9CE-B073D54828D8}" type="presParOf" srcId="{F0A1CD82-6392-4789-B35D-76206D92EB6E}" destId="{F98EF9AA-00CF-46D6-BF8C-9897B01D51CB}" srcOrd="0" destOrd="0" presId="urn:microsoft.com/office/officeart/2005/8/layout/process4"/>
    <dgm:cxn modelId="{7AB38000-9B82-4678-AB8E-068396BE0FF2}" type="presParOf" srcId="{F0A1CD82-6392-4789-B35D-76206D92EB6E}" destId="{94C9DED0-C434-42E9-BE50-F0D0AB184A5C}" srcOrd="1" destOrd="0" presId="urn:microsoft.com/office/officeart/2005/8/layout/process4"/>
    <dgm:cxn modelId="{F50C0F81-FC45-48B7-BCCD-01C82FB8AF30}" type="presParOf" srcId="{F0A1CD82-6392-4789-B35D-76206D92EB6E}" destId="{A89314B6-FA1A-4C1C-971D-3C579DA8CBEE}" srcOrd="2" destOrd="0" presId="urn:microsoft.com/office/officeart/2005/8/layout/process4"/>
    <dgm:cxn modelId="{E93DCBFC-E083-426B-965F-E3972A8C55C6}" type="presParOf" srcId="{A89314B6-FA1A-4C1C-971D-3C579DA8CBEE}" destId="{003986CF-9F10-474A-92DB-0BC67372673A}" srcOrd="0" destOrd="0" presId="urn:microsoft.com/office/officeart/2005/8/layout/process4"/>
    <dgm:cxn modelId="{4404B4B4-1823-4325-BB73-668D4F42B5B7}" type="presParOf" srcId="{A89314B6-FA1A-4C1C-971D-3C579DA8CBEE}" destId="{778C6198-4F96-47B6-BD82-02395EB4971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5F475-9BAD-4DDB-B62D-B93C632DD0EE}">
      <dsp:nvSpPr>
        <dsp:cNvPr id="0" name=""/>
        <dsp:cNvSpPr/>
      </dsp:nvSpPr>
      <dsp:spPr>
        <a:xfrm rot="16200000">
          <a:off x="910649" y="-890972"/>
          <a:ext cx="2700300" cy="44822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kern="1200" dirty="0" smtClean="0">
            <a:solidFill>
              <a:srgbClr val="0000CC"/>
            </a:solidFill>
            <a:latin typeface="+mn-lt"/>
            <a:cs typeface="Times New Roman" panose="02020603050405020304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kern="1200" dirty="0" smtClean="0">
            <a:solidFill>
              <a:srgbClr val="0000CC"/>
            </a:solidFill>
            <a:latin typeface="+mn-lt"/>
            <a:cs typeface="Times New Roman" panose="02020603050405020304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rgbClr val="0000CC"/>
              </a:solidFill>
              <a:latin typeface="+mn-lt"/>
              <a:cs typeface="Times New Roman" panose="02020603050405020304" pitchFamily="18" charset="0"/>
            </a:rPr>
            <a:t>- Раскрыть особенности использования педагогических технологий в профессиональных образовательных организациях.</a:t>
          </a:r>
        </a:p>
        <a:p>
          <a:pPr marL="0" marR="0" lvl="0" indent="0" algn="ctr" defTabSz="311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rgbClr val="0000CC"/>
              </a:solidFill>
              <a:latin typeface="+mn-lt"/>
              <a:cs typeface="Times New Roman" panose="02020603050405020304" pitchFamily="18" charset="0"/>
            </a:rPr>
            <a:t>- Выявить наиболее эффективные педагогические технологии, используемые в профессиональных образовательных организациях Тюменской области, направленные на формирование и развитие профессиональных компетенций.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5400000">
        <a:off x="19677" y="0"/>
        <a:ext cx="4482244" cy="2025225"/>
      </dsp:txXfrm>
    </dsp:sp>
    <dsp:sp modelId="{1F7D65DE-882A-4C7D-8C2A-6C6305BD2530}">
      <dsp:nvSpPr>
        <dsp:cNvPr id="0" name=""/>
        <dsp:cNvSpPr/>
      </dsp:nvSpPr>
      <dsp:spPr>
        <a:xfrm>
          <a:off x="4482244" y="0"/>
          <a:ext cx="4482244" cy="2700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>
              <a:solidFill>
                <a:srgbClr val="0000CC"/>
              </a:solidFill>
            </a:rPr>
            <a:t>- </a:t>
          </a:r>
          <a:r>
            <a:rPr lang="ru-RU" sz="1800" kern="1200" dirty="0" smtClean="0">
              <a:solidFill>
                <a:srgbClr val="0000CC"/>
              </a:solidFill>
            </a:rPr>
            <a:t>Организовать повышение квалификации педагогических работников ПОО в части апробации и внедрения педагогических технологий в процессе преподавания профессиональных модулей.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4482244" y="0"/>
        <a:ext cx="4482244" cy="2025225"/>
      </dsp:txXfrm>
    </dsp:sp>
    <dsp:sp modelId="{D0F9B2EF-63CF-4C73-B45A-2ABB0E7240A0}">
      <dsp:nvSpPr>
        <dsp:cNvPr id="0" name=""/>
        <dsp:cNvSpPr/>
      </dsp:nvSpPr>
      <dsp:spPr>
        <a:xfrm rot="10800000">
          <a:off x="19677" y="2700300"/>
          <a:ext cx="4482244" cy="2700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rgbClr val="0000CC"/>
              </a:solidFill>
            </a:rPr>
            <a:t>- Апробировать педагогические технологии в ПОО Тюменской области.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CC"/>
              </a:solidFill>
            </a:rPr>
            <a:t>- Выявить условия успешного внедрения педагогических технологий в среднее профессиональное образование</a:t>
          </a:r>
          <a:endParaRPr lang="ru-RU" sz="1800" kern="1200" dirty="0"/>
        </a:p>
      </dsp:txBody>
      <dsp:txXfrm rot="10800000">
        <a:off x="19677" y="3375375"/>
        <a:ext cx="4482244" cy="2025225"/>
      </dsp:txXfrm>
    </dsp:sp>
    <dsp:sp modelId="{FDA5B9F4-C0B7-4D64-A338-00A9F894572D}">
      <dsp:nvSpPr>
        <dsp:cNvPr id="0" name=""/>
        <dsp:cNvSpPr/>
      </dsp:nvSpPr>
      <dsp:spPr>
        <a:xfrm rot="5400000">
          <a:off x="5373216" y="1809328"/>
          <a:ext cx="2700300" cy="44822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CC"/>
              </a:solidFill>
            </a:rPr>
            <a:t>- Разработать методические рекомендации по организации образовательного процесса в профессиональных образовательных организациях с применением различных педагогических технологий.</a:t>
          </a:r>
          <a:endParaRPr lang="ru-RU" sz="1800" kern="1200" dirty="0">
            <a:solidFill>
              <a:srgbClr val="0000CC"/>
            </a:solidFill>
          </a:endParaRPr>
        </a:p>
      </dsp:txBody>
      <dsp:txXfrm rot="-5400000">
        <a:off x="4482244" y="3375374"/>
        <a:ext cx="4482244" cy="2025225"/>
      </dsp:txXfrm>
    </dsp:sp>
    <dsp:sp modelId="{E1A0F06B-E40B-4D4D-910A-8B87681F9FB8}">
      <dsp:nvSpPr>
        <dsp:cNvPr id="0" name=""/>
        <dsp:cNvSpPr/>
      </dsp:nvSpPr>
      <dsp:spPr>
        <a:xfrm>
          <a:off x="972606" y="2304253"/>
          <a:ext cx="6948276" cy="108013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0000CC"/>
              </a:solidFill>
            </a:rPr>
            <a:t>Теоретически обосновать и опытно-экспериментальным путем проверить эффективность использования педагогических технологий при организации учебного процесса в профессиональных образовательных организациях Тюменской области</a:t>
          </a:r>
          <a:endParaRPr lang="ru-RU" sz="1600" b="1" i="1" kern="1200" dirty="0"/>
        </a:p>
      </dsp:txBody>
      <dsp:txXfrm>
        <a:off x="1025334" y="2356981"/>
        <a:ext cx="6842820" cy="9746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FFD3A9-3027-4D16-989B-B2E2EAC4414C}">
      <dsp:nvSpPr>
        <dsp:cNvPr id="0" name=""/>
        <dsp:cNvSpPr/>
      </dsp:nvSpPr>
      <dsp:spPr>
        <a:xfrm>
          <a:off x="0" y="3556305"/>
          <a:ext cx="8534400" cy="11672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00CC"/>
              </a:solidFill>
            </a:rPr>
            <a:t>Практический</a:t>
          </a:r>
          <a:r>
            <a:rPr lang="ru-RU" sz="2300" kern="1200" dirty="0" smtClean="0"/>
            <a:t> </a:t>
          </a:r>
          <a:endParaRPr lang="ru-RU" sz="2300" kern="1200" dirty="0">
            <a:solidFill>
              <a:srgbClr val="0000CC"/>
            </a:solidFill>
          </a:endParaRPr>
        </a:p>
      </dsp:txBody>
      <dsp:txXfrm>
        <a:off x="0" y="3556305"/>
        <a:ext cx="8534400" cy="630319"/>
      </dsp:txXfrm>
    </dsp:sp>
    <dsp:sp modelId="{0FF8EC3D-2B4D-4CFC-B668-4ADE9BA33094}">
      <dsp:nvSpPr>
        <dsp:cNvPr id="0" name=""/>
        <dsp:cNvSpPr/>
      </dsp:nvSpPr>
      <dsp:spPr>
        <a:xfrm>
          <a:off x="3488" y="4163280"/>
          <a:ext cx="6567487" cy="5369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Учебные занятия, мастер-классы, конференции, тренинги</a:t>
          </a:r>
          <a:endParaRPr lang="ru-RU" sz="1800" kern="1200" dirty="0"/>
        </a:p>
      </dsp:txBody>
      <dsp:txXfrm>
        <a:off x="3488" y="4163280"/>
        <a:ext cx="6567487" cy="536939"/>
      </dsp:txXfrm>
    </dsp:sp>
    <dsp:sp modelId="{74730978-4676-42C5-9E1A-745068940C2B}">
      <dsp:nvSpPr>
        <dsp:cNvPr id="0" name=""/>
        <dsp:cNvSpPr/>
      </dsp:nvSpPr>
      <dsp:spPr>
        <a:xfrm>
          <a:off x="6570976" y="4163280"/>
          <a:ext cx="1959935" cy="5369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Декабрь 2015 - Декабрь 2016</a:t>
          </a:r>
          <a:endParaRPr lang="ru-RU" sz="1800" kern="1200" dirty="0"/>
        </a:p>
      </dsp:txBody>
      <dsp:txXfrm>
        <a:off x="6570976" y="4163280"/>
        <a:ext cx="1959935" cy="536939"/>
      </dsp:txXfrm>
    </dsp:sp>
    <dsp:sp modelId="{8E74C125-A518-4598-968E-549044811839}">
      <dsp:nvSpPr>
        <dsp:cNvPr id="0" name=""/>
        <dsp:cNvSpPr/>
      </dsp:nvSpPr>
      <dsp:spPr>
        <a:xfrm rot="10800000">
          <a:off x="0" y="1765177"/>
          <a:ext cx="8534400" cy="179524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00CC"/>
              </a:solidFill>
            </a:rPr>
            <a:t>Организационно-подготовительный</a:t>
          </a:r>
          <a:endParaRPr lang="ru-RU" sz="2300" kern="1200" dirty="0">
            <a:solidFill>
              <a:srgbClr val="0000CC"/>
            </a:solidFill>
          </a:endParaRPr>
        </a:p>
      </dsp:txBody>
      <dsp:txXfrm rot="-10800000">
        <a:off x="0" y="1765177"/>
        <a:ext cx="8534400" cy="630130"/>
      </dsp:txXfrm>
    </dsp:sp>
    <dsp:sp modelId="{FA9ADFE8-5EAA-4896-A5BE-9C10C0C3AB77}">
      <dsp:nvSpPr>
        <dsp:cNvPr id="0" name=""/>
        <dsp:cNvSpPr/>
      </dsp:nvSpPr>
      <dsp:spPr>
        <a:xfrm>
          <a:off x="0" y="2413247"/>
          <a:ext cx="6283415" cy="5367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Актуализация теоретических знаний, семинары (</a:t>
          </a:r>
          <a:r>
            <a:rPr lang="ru-RU" sz="1800" kern="1200" dirty="0" err="1" smtClean="0"/>
            <a:t>вебинар</a:t>
          </a:r>
          <a:r>
            <a:rPr lang="ru-RU" sz="1800" kern="1200" dirty="0" smtClean="0"/>
            <a:t>), систематизация источников информации</a:t>
          </a:r>
          <a:endParaRPr lang="ru-RU" sz="1800" kern="1200" dirty="0"/>
        </a:p>
      </dsp:txBody>
      <dsp:txXfrm>
        <a:off x="0" y="2413247"/>
        <a:ext cx="6283415" cy="536778"/>
      </dsp:txXfrm>
    </dsp:sp>
    <dsp:sp modelId="{A2923C16-53C4-4074-B942-70CDEAEDAB8D}">
      <dsp:nvSpPr>
        <dsp:cNvPr id="0" name=""/>
        <dsp:cNvSpPr/>
      </dsp:nvSpPr>
      <dsp:spPr>
        <a:xfrm>
          <a:off x="6283767" y="2408701"/>
          <a:ext cx="2250281" cy="5367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Май - Декабрь 2015</a:t>
          </a:r>
          <a:endParaRPr lang="ru-RU" sz="1800" kern="1200" dirty="0"/>
        </a:p>
      </dsp:txBody>
      <dsp:txXfrm>
        <a:off x="6283767" y="2408701"/>
        <a:ext cx="2250281" cy="536778"/>
      </dsp:txXfrm>
    </dsp:sp>
    <dsp:sp modelId="{46B02005-05C9-42BC-9EF3-034973508F68}">
      <dsp:nvSpPr>
        <dsp:cNvPr id="0" name=""/>
        <dsp:cNvSpPr/>
      </dsp:nvSpPr>
      <dsp:spPr>
        <a:xfrm rot="10800000">
          <a:off x="0" y="835"/>
          <a:ext cx="8534400" cy="179524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>
              <a:solidFill>
                <a:srgbClr val="0000CC"/>
              </a:solidFill>
            </a:rPr>
            <a:t>Диагностико</a:t>
          </a:r>
          <a:r>
            <a:rPr lang="ru-RU" sz="2300" kern="1200" dirty="0" smtClean="0">
              <a:solidFill>
                <a:srgbClr val="0000CC"/>
              </a:solidFill>
            </a:rPr>
            <a:t>-констатирующий</a:t>
          </a:r>
          <a:r>
            <a:rPr lang="ru-RU" sz="2300" kern="1200" dirty="0" smtClean="0"/>
            <a:t> </a:t>
          </a:r>
          <a:endParaRPr lang="ru-RU" sz="2300" kern="1200" dirty="0"/>
        </a:p>
      </dsp:txBody>
      <dsp:txXfrm rot="-10800000">
        <a:off x="0" y="835"/>
        <a:ext cx="8534400" cy="630130"/>
      </dsp:txXfrm>
    </dsp:sp>
    <dsp:sp modelId="{BF1F9B9C-8BD4-4437-BB4C-E8C1D63E97F5}">
      <dsp:nvSpPr>
        <dsp:cNvPr id="0" name=""/>
        <dsp:cNvSpPr/>
      </dsp:nvSpPr>
      <dsp:spPr>
        <a:xfrm>
          <a:off x="2038" y="630965"/>
          <a:ext cx="6138357" cy="5367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Состав, программа, анкетирование </a:t>
          </a:r>
          <a:endParaRPr lang="ru-RU" sz="1800" kern="1200" dirty="0"/>
        </a:p>
      </dsp:txBody>
      <dsp:txXfrm>
        <a:off x="2038" y="630965"/>
        <a:ext cx="6138357" cy="536778"/>
      </dsp:txXfrm>
    </dsp:sp>
    <dsp:sp modelId="{C14DBB8E-50C2-4BB7-9501-85F0D0BAEE2C}">
      <dsp:nvSpPr>
        <dsp:cNvPr id="0" name=""/>
        <dsp:cNvSpPr/>
      </dsp:nvSpPr>
      <dsp:spPr>
        <a:xfrm>
          <a:off x="6140396" y="630965"/>
          <a:ext cx="2391965" cy="5367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Март - май 2015</a:t>
          </a:r>
          <a:endParaRPr lang="ru-RU" sz="1800" kern="1200" dirty="0"/>
        </a:p>
      </dsp:txBody>
      <dsp:txXfrm>
        <a:off x="6140396" y="630965"/>
        <a:ext cx="2391965" cy="5367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C80229-8104-402C-8F73-962AFF07FEFD}">
      <dsp:nvSpPr>
        <dsp:cNvPr id="0" name=""/>
        <dsp:cNvSpPr/>
      </dsp:nvSpPr>
      <dsp:spPr>
        <a:xfrm>
          <a:off x="0" y="2180908"/>
          <a:ext cx="8839200" cy="43962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u="sng" kern="1200" dirty="0" smtClean="0">
              <a:solidFill>
                <a:schemeClr val="tx1"/>
              </a:solidFill>
            </a:rPr>
            <a:t>Ожидаемый результат: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- повышение квалификации преподавателей и мастеров производственного обучения в направлении использования педагогических технологий в ПОО;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- увеличение числа педагогических работников, в системе применяющих педагогические технологии в преподавании профессиональных модулей;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- организация сетевого взаимодействия профессиональных образовательных организаций Тюменской области;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- создание методической и информационной базы по педагогическим технологиям в ПОО Тюменской области; 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- распространение педагогического опыта по внедрению и использованию педагогических технологий в образовательном процессе СПО.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0" y="2180908"/>
        <a:ext cx="8839200" cy="4396261"/>
      </dsp:txXfrm>
    </dsp:sp>
    <dsp:sp modelId="{94C9DED0-C434-42E9-BE50-F0D0AB184A5C}">
      <dsp:nvSpPr>
        <dsp:cNvPr id="0" name=""/>
        <dsp:cNvSpPr/>
      </dsp:nvSpPr>
      <dsp:spPr>
        <a:xfrm rot="10800000">
          <a:off x="0" y="0"/>
          <a:ext cx="8839200" cy="232231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00CC"/>
              </a:solidFill>
            </a:rPr>
            <a:t>Обобщающий</a:t>
          </a:r>
          <a:endParaRPr lang="ru-RU" sz="2300" kern="1200" dirty="0">
            <a:solidFill>
              <a:srgbClr val="0000CC"/>
            </a:solidFill>
          </a:endParaRPr>
        </a:p>
      </dsp:txBody>
      <dsp:txXfrm rot="-10800000">
        <a:off x="0" y="0"/>
        <a:ext cx="8839200" cy="815130"/>
      </dsp:txXfrm>
    </dsp:sp>
    <dsp:sp modelId="{003986CF-9F10-474A-92DB-0BC67372673A}">
      <dsp:nvSpPr>
        <dsp:cNvPr id="0" name=""/>
        <dsp:cNvSpPr/>
      </dsp:nvSpPr>
      <dsp:spPr>
        <a:xfrm>
          <a:off x="0" y="812764"/>
          <a:ext cx="6577607" cy="79640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Методическое обеспечение, конкурсы, результат</a:t>
          </a:r>
          <a:endParaRPr lang="ru-RU" sz="2700" kern="1200" dirty="0"/>
        </a:p>
      </dsp:txBody>
      <dsp:txXfrm>
        <a:off x="0" y="812764"/>
        <a:ext cx="6577607" cy="796405"/>
      </dsp:txXfrm>
    </dsp:sp>
    <dsp:sp modelId="{778C6198-4F96-47B6-BD82-02395EB4971C}">
      <dsp:nvSpPr>
        <dsp:cNvPr id="0" name=""/>
        <dsp:cNvSpPr/>
      </dsp:nvSpPr>
      <dsp:spPr>
        <a:xfrm>
          <a:off x="6552718" y="664431"/>
          <a:ext cx="2257303" cy="94042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Декабрь 2016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Апрель 2017</a:t>
          </a:r>
          <a:endParaRPr lang="ru-RU" sz="2000" kern="1200" dirty="0"/>
        </a:p>
      </dsp:txBody>
      <dsp:txXfrm>
        <a:off x="6552718" y="664431"/>
        <a:ext cx="2257303" cy="9404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22782-D419-4A94-BE14-4078BD020223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1A04D-A7F5-4600-A901-503A0204DC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585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Базовая площадка образована</a:t>
            </a:r>
            <a:r>
              <a:rPr lang="ru-RU" baseline="0" dirty="0" smtClean="0"/>
              <a:t> в 2015 году (по решению совета директоров от 19.02)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859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ответе на вопрос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Какую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педагогическую технологию Вы хотели бы изучить с целью апробации и дальнейшего использования в учебном процессе по преподаваемым дисциплинам/модулям?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следует отметить самые распространенные ответы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(на слайде…) и отдельно выделить «уникальные» запросы: технология беспроблемного общения Гордона, </a:t>
            </a:r>
            <a:r>
              <a:rPr lang="ru-RU" sz="1200" b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мыследеятельностные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природосообразные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сингапурские технологии…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481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Желание педагогов участвовать</a:t>
            </a:r>
            <a:r>
              <a:rPr lang="ru-RU" baseline="0" dirty="0" smtClean="0"/>
              <a:t> в процессе апробации и внедрения педагогических технологий оценивалось по 2 вопросам. </a:t>
            </a:r>
          </a:p>
          <a:p>
            <a:pPr lvl="0"/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Готовы ли Вы, на данный момент, принять участие в апробации и внедрении новых педагогических технологий?</a:t>
            </a:r>
          </a:p>
          <a:p>
            <a:pPr lvl="0"/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Готовы ли Вы поделиться опытом работы по применению педагогических технологий в учебном процессе по преподаваемым дисциплинам/модулям с коллегами из других ПОО?.</a:t>
            </a:r>
          </a:p>
          <a:p>
            <a:pPr lvl="0"/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результатам ответа на 1 вопрос следует отметить, что 56% педагогов не против поучаствовать в данном процессе, но только 34% готовы поделиться своим опытом. 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044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Следующий этап - Организационно- подготовительный: направлен на актуализацию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систематизацию знаний по теме «педагогические технологии» будет реализован через следующие мероприятия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Изучение теоретической базе по педагогическим технологиям в ПОО (актуализация знаний по теме).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Практические семинары /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вебинары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 теме «Современные образовательные технологии, применяемые в СПО» (информирование о современных технологиях, характеристика технологий, определение условий внедрения и реализации педагогической технологии в ПОО).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Круглый стол «Педагогические технологии в СПО» (ознакомление с опытом коллег, определение перечня технологий, направленных на формирование и развитие профессиональных компетенций).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Информационная карта «Современные педагогические технологии» (создание информационной базы с обзором учебных пособий, статей и журналов по определенным в перечне технологиям).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Каталог Интернет-ресурсов «Педагогические технологии» (создание информационной базы интернет источников по определенным в перечне технологиям).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627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492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состав базовой площадки вошли 5 ПОО области (приведены на слайде)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158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формировании программы определены цель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задачи деятельности площадки.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теоретически обосновать и опытно-экспериментальным путем проверить эффективность использования педагогических технологий при организации учебного процесса в профессиональных образовательных организациях Тюменской области.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Задачи: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Раскрыть особенности использования педагогических технологий в профессиональных образовательных организациях.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Выявить наиболее эффективные педагогические технологии, используемые в профессиональных образовательных организациях Тюменской области, направленные на формирование и развитие профессиональных компетенций.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Организовать повышение квалификации педагогических работников ПОО в части апробации и внедрения педагогических технологий в процессе преподавания профессиональных модулей.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Апробировать педагогические технологии в ПОО Тюменской области.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Выявить условия успешного внедрения педагогических технологий в среднее профессиональное образование.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Разработать методические рекомендации по организации образовательного процесса в профессиональных образовательных организациях с применением различных педагогических технологий.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Этапы работы: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Диагностико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-констатирующий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Организационно-подготовительный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Практический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Обобщающий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59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Вся деятельность площадки</a:t>
            </a:r>
            <a:r>
              <a:rPr lang="ru-RU" sz="1200" b="1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разделена на 4 этапа.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ru-RU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Диагностико</a:t>
            </a: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-констатирующий- направлен на определение</a:t>
            </a:r>
            <a:r>
              <a:rPr lang="ru-RU" sz="1200" b="1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задач и направлений деятельности площадки, проведение диагностики среди педагогов ПОО, направленной на определение распространенности технологий:</a:t>
            </a: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Март - май 2015.</a:t>
            </a:r>
            <a:r>
              <a:rPr lang="ru-RU" sz="1200" b="1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этот этап включает </a:t>
            </a:r>
            <a:endParaRPr lang="ru-RU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Определение состава базовой площадки.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Анкетирование педагогов ПОО области (определение уровня распространённости и использования технологий в ПОО).</a:t>
            </a:r>
          </a:p>
          <a:p>
            <a:pPr marL="171450" indent="-171450"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Разработка программы и плана деятельности базовой площадки.</a:t>
            </a:r>
          </a:p>
          <a:p>
            <a:pPr marL="171450" indent="-171450"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этап. Организационно-подготовительный Май - Декабрь 2015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Изучение теоретической базе по педагогическим технологиям в ПОО (актуализация знаний по теме).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Практические семинары /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вебинары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 теме «Современные образовательные технологии, применяемые в СПО» (информирование о современных технологиях, характеристика технологий, определение условий внедрения и реализации педагогической технологии в ПОО).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Круглый стол «Педагогические технологии в СПО» (ознакомление с опытом коллег, определение перечня технологий, направленных на формирование и развитие профессиональных компетенций).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Информационная карта «Современные педагогические технологии» (создание информационной базы с обзором учебных пособий, статей и журналов по определенным в перечне технологиям).</a:t>
            </a:r>
          </a:p>
          <a:p>
            <a:pPr marL="171450" indent="-171450"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Каталог Интернет-ресурсов «Педагогические технологии» (создание информационной базы интернет источников по определенным в перечне технологиям).</a:t>
            </a:r>
          </a:p>
          <a:p>
            <a:pPr marL="171450" indent="-171450"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этап. Практический Декабрь 2015 - Декабрь 2016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Разработка учебных занятий с применением педагогических технологий (практическое применение технологий).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Тренинг «Внедрение инновационных педагогических технологий в образовательный процесс».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Открытые учебные занятия, мастер-классы, практические семинары по педагогическим технологиям (ознакомление с основами технологии через систему различных ознакомительных мероприятий, внедрение и апробация технологии).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Карта («паспорт») педагогической технологии (систематизация и структурирование информации по конкретной педагогической технологии).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Педагогические чтения «Опыт применения педагогических технологий в образовательном процессе» (обобщение опыта, определение результатов и эффективности внедрения педагогической технологии).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Круглый стол «Внедрение педагогической технологии: проблемы и перспективы» (обмен опытом).</a:t>
            </a:r>
          </a:p>
          <a:p>
            <a:pPr marL="171450" indent="-171450"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53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Последний</a:t>
            </a:r>
            <a:r>
              <a:rPr lang="ru-RU" sz="1200" b="1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этап - </a:t>
            </a:r>
            <a:r>
              <a:rPr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Обобщающий Декабрь 2016 – Апрель 2017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Методические рекомендации «Педагогические технологии для формирования профессиональных компетенций».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Тематические буклеты по педагогическим технологиям.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Конкурс «Моя педагогическая технология».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Анкетирование (рефлексия, определение результатов и эффективности деятельности площадки).</a:t>
            </a:r>
            <a:endParaRPr lang="ru-RU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Ожидаемые результаты реализации программы: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повышение квалификации преподавателей и мастеров производственного обучения в направлении использования педагогических технологий в ПОО;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увеличение числа педагогических работников, в системе применяющих педагогические технологии в преподавании профессиональных модулей;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организация сетевого взаимодействия профессиональных образовательных организаций Тюменской области;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методической и информационной базы по педагогическим технологиям в ПОО Тюменской области;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распространение педагогического опыта по внедрению и использованию педагогических технологий в образовательном процессе СПО.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232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</a:t>
            </a:r>
            <a:r>
              <a:rPr lang="ru-RU" baseline="0" dirty="0" smtClean="0"/>
              <a:t> теперь коротко о результатах анкетирования:</a:t>
            </a:r>
          </a:p>
          <a:p>
            <a:r>
              <a:rPr lang="ru-RU" baseline="0" dirty="0" smtClean="0"/>
              <a:t>В конце марта месяца в ПОО области была направлена анкета, включающая опрос методической службы учреждений и опрос педагогов, реализующих профессиональный учебный цикл. </a:t>
            </a:r>
          </a:p>
          <a:p>
            <a:r>
              <a:rPr lang="ru-RU" baseline="0" dirty="0" smtClean="0"/>
              <a:t>Вопросы были направлены на выявление перечня используемых педагогических технологий, получения информации о сложностях, возникающих при внедрении новых приемов в обучении и о пожеланиях по изучению и апробации новых технологий.</a:t>
            </a:r>
          </a:p>
          <a:p>
            <a:r>
              <a:rPr lang="ru-RU" baseline="0" dirty="0" smtClean="0"/>
              <a:t>В анкетировании приняли участие 18 </a:t>
            </a:r>
            <a:r>
              <a:rPr lang="ru-RU" baseline="0" dirty="0" err="1" smtClean="0"/>
              <a:t>обр.организаций</a:t>
            </a:r>
            <a:r>
              <a:rPr lang="ru-RU" baseline="0" dirty="0" smtClean="0"/>
              <a:t>, 254 педагога (стаж работы которых до 47 лет… </a:t>
            </a:r>
            <a:r>
              <a:rPr lang="ru-RU" baseline="0" dirty="0" err="1" smtClean="0"/>
              <a:t>ср.показатель</a:t>
            </a:r>
            <a:r>
              <a:rPr lang="ru-RU" baseline="0" dirty="0" smtClean="0"/>
              <a:t> по этому критерию- 11 лет)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682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</a:t>
            </a:r>
            <a:r>
              <a:rPr lang="ru-RU" baseline="0" dirty="0" smtClean="0"/>
              <a:t> из первых вопросов анкеты: Перечислить педагогические технологии, которые применяются педагогами в процессе преподавания дисциплин:</a:t>
            </a:r>
          </a:p>
          <a:p>
            <a:r>
              <a:rPr lang="ru-RU" baseline="0" dirty="0" smtClean="0"/>
              <a:t>наиболее распространенными в ПОО, исходя из анализа ответов  являются: (формулировки даны в форме наиболее часто встречающихся ответов, показатель включает все аналогичные ответы, т.е. технология проектов включает ответы проекты, метод проектов, проектная технология и т.п</a:t>
            </a:r>
            <a:r>
              <a:rPr lang="ru-RU" baseline="0" dirty="0" smtClean="0"/>
              <a:t>.) </a:t>
            </a:r>
            <a:endParaRPr lang="ru-RU" baseline="0" dirty="0" smtClean="0"/>
          </a:p>
          <a:p>
            <a:pPr marL="171450" indent="-171450">
              <a:buFontTx/>
              <a:buChar char="-"/>
            </a:pPr>
            <a:r>
              <a:rPr lang="ru-RU" baseline="0" dirty="0" smtClean="0"/>
              <a:t>Игровые технологии (вкл. Деловые, ролевые, имитационные) – 78</a:t>
            </a:r>
            <a:r>
              <a:rPr lang="ru-RU" baseline="0" dirty="0" smtClean="0"/>
              <a:t>% </a:t>
            </a:r>
            <a:r>
              <a:rPr lang="ru-RU" i="1" baseline="0" dirty="0" smtClean="0"/>
              <a:t>ОУ используют данную технологию.</a:t>
            </a:r>
            <a:endParaRPr lang="ru-RU" i="1" baseline="0" dirty="0" smtClean="0"/>
          </a:p>
          <a:p>
            <a:pPr marL="171450" indent="-171450">
              <a:buFontTx/>
              <a:buChar char="-"/>
            </a:pPr>
            <a:r>
              <a:rPr lang="ru-RU" baseline="0" dirty="0" smtClean="0"/>
              <a:t>Технология проблемного обучения – 67%</a:t>
            </a:r>
          </a:p>
          <a:p>
            <a:pPr marL="171450" indent="-171450">
              <a:buFontTx/>
              <a:buChar char="-"/>
            </a:pPr>
            <a:r>
              <a:rPr lang="ru-RU" baseline="0" dirty="0" smtClean="0"/>
              <a:t>Технология проектов – 67%</a:t>
            </a:r>
          </a:p>
          <a:p>
            <a:pPr marL="171450" indent="-171450">
              <a:buFontTx/>
              <a:buChar char="-"/>
            </a:pPr>
            <a:r>
              <a:rPr lang="ru-RU" baseline="0" dirty="0" smtClean="0"/>
              <a:t>Личностно-ориентированная технология – 56%</a:t>
            </a:r>
          </a:p>
          <a:p>
            <a:r>
              <a:rPr lang="ru-RU" baseline="0" dirty="0" smtClean="0"/>
              <a:t>-  Технология развития критического мышления – 56%</a:t>
            </a:r>
          </a:p>
          <a:p>
            <a:pPr marL="171450" indent="-171450">
              <a:buFontTx/>
              <a:buChar char="-"/>
            </a:pPr>
            <a:r>
              <a:rPr lang="ru-RU" baseline="0" dirty="0" smtClean="0"/>
              <a:t>ИКТ – 39%.</a:t>
            </a:r>
          </a:p>
          <a:p>
            <a:pPr marL="0" indent="0">
              <a:buFontTx/>
              <a:buNone/>
            </a:pPr>
            <a:r>
              <a:rPr lang="ru-RU" baseline="0" dirty="0" smtClean="0"/>
              <a:t>Остальные технологии – менее 30%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034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Результаты ответов на вопрос «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Какие педагогические технологии являются, на Ваш взгляд, наиболее эффективными при формировании профессиональных компетенций будущих специалистов?»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мнению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педагогических коллективов, это: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-56 % - </a:t>
            </a:r>
            <a:r>
              <a:rPr lang="ru-RU" baseline="0" dirty="0" smtClean="0"/>
              <a:t>Технология проблемного обучения </a:t>
            </a:r>
            <a:endParaRPr lang="ru-RU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- 50% </a:t>
            </a:r>
            <a:r>
              <a:rPr lang="ru-RU" baseline="0" dirty="0" smtClean="0"/>
              <a:t>ИКТ</a:t>
            </a:r>
            <a:endParaRPr lang="ru-RU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ru-RU" baseline="0" dirty="0" smtClean="0"/>
              <a:t>44% Технология проектов </a:t>
            </a:r>
          </a:p>
          <a:p>
            <a:pPr marL="171450" indent="-171450">
              <a:buFontTx/>
              <a:buChar char="-"/>
            </a:pP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28% -</a:t>
            </a:r>
            <a:r>
              <a:rPr lang="ru-RU" baseline="0" dirty="0" smtClean="0"/>
              <a:t>Игровые технологии</a:t>
            </a:r>
          </a:p>
          <a:p>
            <a:pPr marL="0" indent="0">
              <a:buFontTx/>
              <a:buNone/>
            </a:pPr>
            <a:r>
              <a:rPr lang="ru-RU" baseline="0" dirty="0" smtClean="0"/>
              <a:t>- 22 % назвали кейс технологии, </a:t>
            </a:r>
            <a:r>
              <a:rPr lang="ru-RU" baseline="0" dirty="0" err="1" smtClean="0"/>
              <a:t>практикоориентированное</a:t>
            </a:r>
            <a:r>
              <a:rPr lang="ru-RU" baseline="0" dirty="0" smtClean="0"/>
              <a:t> обучение, технологию </a:t>
            </a:r>
            <a:r>
              <a:rPr lang="ru-RU" baseline="0" dirty="0" err="1" smtClean="0"/>
              <a:t>деятельностного</a:t>
            </a:r>
            <a:r>
              <a:rPr lang="ru-RU" baseline="0" dirty="0" smtClean="0"/>
              <a:t> метода</a:t>
            </a:r>
          </a:p>
          <a:p>
            <a:pPr marL="171450" indent="-171450">
              <a:buFontTx/>
              <a:buChar char="-"/>
            </a:pPr>
            <a:endParaRPr lang="ru-RU" baseline="0" dirty="0" smtClean="0"/>
          </a:p>
          <a:p>
            <a:pPr marL="171450" indent="-171450">
              <a:buFontTx/>
              <a:buChar char="-"/>
            </a:pPr>
            <a:endParaRPr lang="ru-RU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876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ответе на вопрос - С какими затруднениями сталкиваются педагоги при внедрении новых приемов, элементов педагогических технологий в образовательный процесс?- наиболее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распространенные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ответы приведены на 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реализации программы деятельности площадки могут быть решены проблемы методического и информационного обеспечения процесса использования </a:t>
            </a:r>
            <a:r>
              <a:rPr lang="ru-RU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педтехнологий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образовательном процессе, может быть получен первичный опыт применения. 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A04D-A7F5-4600-A901-503A0204DCA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217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64070-4727-4F73-A671-AF85F88619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FEC98-503D-4E24-AA1B-C9F1964FD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1447800"/>
            <a:ext cx="20574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447800"/>
            <a:ext cx="60198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FBA72-1BC3-4053-AF64-CFC86FCC0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D45B4-5BE8-4A15-B412-0F177AC63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A8555-E2A8-470C-8A07-6E0196517F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AEC77-1F89-4EBD-A44E-0E9D9652C4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1A78F-D276-4AC3-A8A0-5D8F80367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E24A1-5D15-4F73-9C02-DE5CF50BA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31050-F0F3-418C-9B9E-FB73C0612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43628-662E-4773-8037-C834A064B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0EF0B-B991-4C1D-8C25-87BE45E81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D5AD4-4B0F-427D-BB64-4E8170496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BA477-CC8A-4700-85DD-97B2F71BE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0FF22-1398-4C93-9D64-A234097F7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1336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248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23A80-DDB8-423C-9161-C6F32BE54C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3C285-62C3-4710-BFE3-F816DC5DB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EFF6F-EB61-403B-AA4C-DB69CAF97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9BF93-5053-464B-BB75-402DF07AE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C3C0D-B354-436C-8EE1-B3C4B60AD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C1950-50DE-443E-B086-E3CC05987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EDD08-8DC9-4050-A8E6-5B8BFD352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8E802-AABD-4ADB-956A-7605FF34D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F2819-B3D9-4168-B499-D248F41F7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6B706-BF8F-4C26-A6C7-80D5F05D1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03154-20DA-4B3E-A430-3F1F022A6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C2B3B-C2EC-45DD-8FCF-987F111D5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1336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248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D0B46-B08D-4047-B44F-42D078F20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67780-79EA-44B6-8E60-DE78DCFB8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E96AC-A544-41DD-B00D-19ED13B05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FA1CC-7E43-4036-99B9-3CCD8131C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466FA-D287-453B-BD26-B866DF409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BE4B5-1A80-45AE-9F33-F913EC5138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6E649-22FF-4DC1-AD00-1F624C4B30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9800" y="1447800"/>
            <a:ext cx="3276600" cy="45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38800" y="1447800"/>
            <a:ext cx="3276600" cy="45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E920E-E7CE-4905-BDD3-8868E9761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E2050-2B66-43E7-BB67-F1B145109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EDEEC-0251-426A-AFFD-E8BDBCF19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A8A09-19C8-41FC-A3BE-5FB03D1F6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1B99-0703-45EA-A1B8-ACDB17004A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1600200"/>
            <a:ext cx="20955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1341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3FC-CE67-45C8-A020-BEC233037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1E730-1B1E-4442-B4B0-BF9072E94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DF17B-E0C6-49B1-9438-7AA764968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F0B3D-8E6D-46CD-A2B2-0DD8E1897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5567C-90C2-4A2A-9873-EC474B0505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6EFE-F53E-4E07-A4BC-8F7EF4CE0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9800" y="14478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Subtitle Here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1D1F7DAE-0D7D-4FDA-B71A-ED0901026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81200"/>
            <a:ext cx="8229600" cy="838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Transport Template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600">
          <a:solidFill>
            <a:srgbClr val="000099"/>
          </a:solidFill>
          <a:latin typeface="Arial Black" pitchFamily="34" charset="0"/>
        </a:defRPr>
      </a:lvl9pPr>
    </p:titleStyle>
    <p:bodyStyle>
      <a:lvl1pPr marL="342900" indent="-342900" algn="r" rtl="0" eaLnBrk="1" fontAlgn="base" hangingPunct="1">
        <a:spcBef>
          <a:spcPct val="20000"/>
        </a:spcBef>
        <a:spcAft>
          <a:spcPct val="0"/>
        </a:spcAft>
        <a:buChar char="•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228600"/>
            <a:ext cx="69342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Topic Here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0"/>
            <a:ext cx="853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Your Description Goes Here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B19C4E93-1074-48B2-9B62-C711549EC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53EAF89C-2425-4247-85BE-8742347D98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259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228600"/>
            <a:ext cx="6934200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Place Your Topic Here</a:t>
            </a:r>
          </a:p>
        </p:txBody>
      </p:sp>
      <p:sp>
        <p:nvSpPr>
          <p:cNvPr id="3078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0"/>
            <a:ext cx="853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Your Description Goes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2EA36B4-9C41-4E70-9128-376D3D077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668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905000"/>
            <a:ext cx="8077200" cy="838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Transitional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5000">
          <a:solidFill>
            <a:srgbClr val="800000"/>
          </a:solidFill>
          <a:latin typeface="Arial Black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44" name="Rectangle 20"/>
          <p:cNvSpPr>
            <a:spLocks noGrp="1" noChangeArrowheads="1"/>
          </p:cNvSpPr>
          <p:nvPr>
            <p:ph type="title"/>
          </p:nvPr>
        </p:nvSpPr>
        <p:spPr>
          <a:xfrm>
            <a:off x="1331640" y="476672"/>
            <a:ext cx="6934200" cy="579438"/>
          </a:xfrm>
        </p:spPr>
        <p:txBody>
          <a:bodyPr/>
          <a:lstStyle/>
          <a:p>
            <a:pPr>
              <a:defRPr/>
            </a:pPr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>Государственное автономное </a:t>
            </a:r>
            <a:r>
              <a:rPr lang="ru-RU" sz="1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>профессиональное</a:t>
            </a:r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</a:br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  <a:t>образовательное учреждение Тюменской области</a:t>
            </a:r>
            <a:b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  <a:cs typeface="Times New Roman" pitchFamily="18" charset="0"/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«Тюменский колледж транспорта»</a:t>
            </a:r>
            <a:r>
              <a:rPr lang="ru-RU" sz="1600" dirty="0" smtClean="0">
                <a:latin typeface="Bookman Old Style" pitchFamily="18" charset="0"/>
              </a:rPr>
              <a:t/>
            </a:r>
            <a:br>
              <a:rPr lang="ru-RU" sz="1600" dirty="0" smtClean="0">
                <a:latin typeface="Bookman Old Style" pitchFamily="18" charset="0"/>
              </a:rPr>
            </a:br>
            <a:endParaRPr lang="en-US" sz="1600" dirty="0">
              <a:latin typeface="Bookman Old Style" pitchFamily="18" charset="0"/>
            </a:endParaRPr>
          </a:p>
        </p:txBody>
      </p:sp>
      <p:sp>
        <p:nvSpPr>
          <p:cNvPr id="7171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47664" y="5805264"/>
            <a:ext cx="5868144" cy="8640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	</a:t>
            </a:r>
            <a:endParaRPr lang="ru-RU" sz="14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tkt72.ru/templates/my/images/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16632"/>
            <a:ext cx="9429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385172"/>
            <a:ext cx="9144000" cy="61555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Программа деятельности базовой площадки по внедрению педагогических технологий, направленных на формирование и развитие </a:t>
            </a:r>
            <a:r>
              <a:rPr lang="ru-RU" sz="36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профессиональных компетенций </a:t>
            </a:r>
            <a:r>
              <a:rPr lang="ru-RU" sz="3600" b="1" cap="all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pPr algn="r"/>
            <a:endParaRPr lang="ru-RU" sz="24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r"/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itchFamily="18" charset="0"/>
              </a:rPr>
              <a:t>Заворин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itchFamily="18" charset="0"/>
              </a:rPr>
              <a:t> Л.В.,</a:t>
            </a:r>
          </a:p>
          <a:p>
            <a:pPr algn="r"/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itchFamily="18" charset="0"/>
              </a:rPr>
              <a:t>и.о.директора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itchFamily="18" charset="0"/>
              </a:rPr>
              <a:t> колледжа</a:t>
            </a:r>
          </a:p>
          <a:p>
            <a:pPr algn="ctr"/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1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8680"/>
            <a:ext cx="8839200" cy="579438"/>
          </a:xfrm>
        </p:spPr>
        <p:txBody>
          <a:bodyPr/>
          <a:lstStyle/>
          <a:p>
            <a:pPr lvl="0"/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Педагогические технологии для апробации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и дальнейшего </a:t>
            </a:r>
            <a:r>
              <a:rPr lang="ru-RU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использования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Технология проблемного обучения – 76%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Кейс технология – 59%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Технология проектов – 47%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Технология дистанционного и электронного обучения – 35%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Технология сотрудничества – 29%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Единичные ответы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технология беспроблемного </a:t>
            </a:r>
            <a:r>
              <a:rPr lang="ru-RU" dirty="0">
                <a:solidFill>
                  <a:schemeClr val="tx1"/>
                </a:solidFill>
              </a:rPr>
              <a:t>общения </a:t>
            </a:r>
            <a:r>
              <a:rPr lang="ru-RU" dirty="0" smtClean="0">
                <a:solidFill>
                  <a:schemeClr val="tx1"/>
                </a:solidFill>
              </a:rPr>
              <a:t>Гордона</a:t>
            </a:r>
          </a:p>
          <a:p>
            <a:r>
              <a:rPr lang="ru-RU" dirty="0" err="1">
                <a:solidFill>
                  <a:schemeClr val="tx1"/>
                </a:solidFill>
              </a:rPr>
              <a:t>мыследеятельностные</a:t>
            </a:r>
            <a:r>
              <a:rPr lang="ru-RU" dirty="0">
                <a:solidFill>
                  <a:schemeClr val="tx1"/>
                </a:solidFill>
              </a:rPr>
              <a:t> технологии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Сингапурская технология </a:t>
            </a:r>
          </a:p>
          <a:p>
            <a:r>
              <a:rPr lang="ru-RU" dirty="0" err="1">
                <a:solidFill>
                  <a:schemeClr val="tx1"/>
                </a:solidFill>
              </a:rPr>
              <a:t>Природосообразные</a:t>
            </a:r>
            <a:r>
              <a:rPr lang="ru-RU" dirty="0">
                <a:solidFill>
                  <a:schemeClr val="tx1"/>
                </a:solidFill>
              </a:rPr>
              <a:t> технологии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9932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34400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Желание участвовать в процессе… 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6466895"/>
              </p:ext>
            </p:extLst>
          </p:nvPr>
        </p:nvGraphicFramePr>
        <p:xfrm>
          <a:off x="304800" y="1447800"/>
          <a:ext cx="4191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89669226"/>
              </p:ext>
            </p:extLst>
          </p:nvPr>
        </p:nvGraphicFramePr>
        <p:xfrm>
          <a:off x="4648200" y="1447800"/>
          <a:ext cx="4191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0526729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652" y="332656"/>
            <a:ext cx="8928992" cy="579438"/>
          </a:xfrm>
        </p:spPr>
        <p:txBody>
          <a:bodyPr/>
          <a:lstStyle/>
          <a:p>
            <a:r>
              <a:rPr lang="ru-RU" sz="3600" b="1" kern="12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Организационно- </a:t>
            </a:r>
            <a:r>
              <a:rPr lang="ru-RU" sz="3600" b="1" kern="120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подготовительный этап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7504" y="1447800"/>
            <a:ext cx="8928992" cy="4724400"/>
          </a:xfrm>
        </p:spPr>
        <p:txBody>
          <a:bodyPr/>
          <a:lstStyle/>
          <a:p>
            <a:pPr algn="just"/>
            <a:r>
              <a:rPr lang="ru-RU" b="0" dirty="0">
                <a:solidFill>
                  <a:schemeClr val="tx1"/>
                </a:solidFill>
              </a:rPr>
              <a:t>- Изучение теоретической базе по педагогическим технологиям в ПОО (актуализация знаний по теме).</a:t>
            </a:r>
          </a:p>
          <a:p>
            <a:pPr algn="just"/>
            <a:r>
              <a:rPr lang="ru-RU" b="0" dirty="0">
                <a:solidFill>
                  <a:schemeClr val="tx1"/>
                </a:solidFill>
              </a:rPr>
              <a:t>- Практические семинары / </a:t>
            </a:r>
            <a:r>
              <a:rPr lang="ru-RU" b="0" dirty="0" err="1">
                <a:solidFill>
                  <a:schemeClr val="tx1"/>
                </a:solidFill>
              </a:rPr>
              <a:t>вебинары</a:t>
            </a:r>
            <a:r>
              <a:rPr lang="ru-RU" b="0" dirty="0">
                <a:solidFill>
                  <a:schemeClr val="tx1"/>
                </a:solidFill>
              </a:rPr>
              <a:t> по теме «Современные образовательные технологии, применяемые в СПО» (информирование о современных технологиях, характеристика технологий, определение условий внедрения и реализации педагогической технологии в ПОО).</a:t>
            </a:r>
          </a:p>
          <a:p>
            <a:pPr algn="just"/>
            <a:r>
              <a:rPr lang="ru-RU" b="0" dirty="0">
                <a:solidFill>
                  <a:schemeClr val="tx1"/>
                </a:solidFill>
              </a:rPr>
              <a:t>- Круглый стол «Педагогические технологии в СПО» (ознакомление с опытом коллег, определение перечня технологий, направленных на формирование и развитие профессиональных компетенций). </a:t>
            </a:r>
          </a:p>
          <a:p>
            <a:pPr algn="just"/>
            <a:r>
              <a:rPr lang="ru-RU" b="0" dirty="0">
                <a:solidFill>
                  <a:schemeClr val="tx1"/>
                </a:solidFill>
              </a:rPr>
              <a:t>- Информационная карта «Современные педагогические технологии» (создание информационной базы с обзором учебных пособий, статей и журналов по определенным в перечне технологиям).</a:t>
            </a:r>
          </a:p>
          <a:p>
            <a:pPr algn="just"/>
            <a:r>
              <a:rPr lang="ru-RU" b="0" dirty="0">
                <a:solidFill>
                  <a:schemeClr val="tx1"/>
                </a:solidFill>
              </a:rPr>
              <a:t>- Каталог Интернет-ресурсов «Педагогические технологии» (создание информационной базы интернет источников по определенным в перечне технологиям).</a:t>
            </a:r>
          </a:p>
        </p:txBody>
      </p:sp>
    </p:spTree>
    <p:extLst>
      <p:ext uri="{BB962C8B-B14F-4D97-AF65-F5344CB8AC3E}">
        <p14:creationId xmlns:p14="http://schemas.microsoft.com/office/powerpoint/2010/main" val="19720278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44" name="Rectangle 20"/>
          <p:cNvSpPr>
            <a:spLocks noGrp="1" noChangeArrowheads="1"/>
          </p:cNvSpPr>
          <p:nvPr>
            <p:ph type="title"/>
          </p:nvPr>
        </p:nvSpPr>
        <p:spPr>
          <a:xfrm>
            <a:off x="1331640" y="476672"/>
            <a:ext cx="6934200" cy="579438"/>
          </a:xfrm>
        </p:spPr>
        <p:txBody>
          <a:bodyPr/>
          <a:lstStyle/>
          <a:p>
            <a:pPr>
              <a:defRPr/>
            </a:pPr>
            <a:r>
              <a:rPr lang="ru-RU" sz="1600" dirty="0" smtClean="0">
                <a:latin typeface="Bookman Old Style" pitchFamily="18" charset="0"/>
              </a:rPr>
              <a:t/>
            </a:r>
            <a:br>
              <a:rPr lang="ru-RU" sz="1600" dirty="0" smtClean="0">
                <a:latin typeface="Bookman Old Style" pitchFamily="18" charset="0"/>
              </a:rPr>
            </a:br>
            <a:endParaRPr lang="en-US" sz="1600" dirty="0">
              <a:latin typeface="Bookman Old Style" pitchFamily="18" charset="0"/>
            </a:endParaRPr>
          </a:p>
        </p:txBody>
      </p:sp>
      <p:sp>
        <p:nvSpPr>
          <p:cNvPr id="7171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47664" y="5805264"/>
            <a:ext cx="5868144" cy="8640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	</a:t>
            </a:r>
            <a:endParaRPr lang="ru-RU" sz="14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ru-RU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924944"/>
            <a:ext cx="91440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Спасибо за внимание</a:t>
            </a:r>
            <a:r>
              <a:rPr lang="ru-RU" sz="3600" b="1" cap="all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3600" b="1" cap="all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3600" b="1" cap="all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r"/>
            <a:endParaRPr lang="ru-RU" sz="2400" b="1" cap="all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r"/>
            <a:endParaRPr lang="ru-RU" sz="2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1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3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934200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Состав базовой площадки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839200" cy="4724400"/>
          </a:xfrm>
        </p:spPr>
        <p:txBody>
          <a:bodyPr/>
          <a:lstStyle/>
          <a:p>
            <a:r>
              <a:rPr lang="ru-RU" sz="2400" dirty="0">
                <a:latin typeface="Bookman Old Style" panose="02050604050505020204" pitchFamily="18" charset="0"/>
              </a:rPr>
              <a:t>ГАПОУ ТО «Тюменский колледж транспорта</a:t>
            </a:r>
            <a:r>
              <a:rPr lang="ru-RU" sz="2400" dirty="0" smtClean="0">
                <a:latin typeface="Bookman Old Style" panose="02050604050505020204" pitchFamily="18" charset="0"/>
              </a:rPr>
              <a:t>»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ГАПОУ </a:t>
            </a:r>
            <a:r>
              <a:rPr lang="ru-RU" sz="2400" dirty="0">
                <a:latin typeface="Bookman Old Style" panose="02050604050505020204" pitchFamily="18" charset="0"/>
              </a:rPr>
              <a:t>ТО «Тюменский железнодорожный колледж</a:t>
            </a:r>
            <a:r>
              <a:rPr lang="ru-RU" sz="2400" dirty="0" smtClean="0">
                <a:latin typeface="Bookman Old Style" panose="02050604050505020204" pitchFamily="18" charset="0"/>
              </a:rPr>
              <a:t>»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ГАПОУ </a:t>
            </a:r>
            <a:r>
              <a:rPr lang="ru-RU" sz="2400" dirty="0">
                <a:latin typeface="Bookman Old Style" panose="02050604050505020204" pitchFamily="18" charset="0"/>
              </a:rPr>
              <a:t>ТО «Тобольский многопрофильный техникум</a:t>
            </a:r>
            <a:r>
              <a:rPr lang="ru-RU" sz="2400" dirty="0" smtClean="0">
                <a:latin typeface="Bookman Old Style" panose="02050604050505020204" pitchFamily="18" charset="0"/>
              </a:rPr>
              <a:t>»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ГАПОУ </a:t>
            </a:r>
            <a:r>
              <a:rPr lang="ru-RU" sz="2400" dirty="0">
                <a:latin typeface="Bookman Old Style" panose="02050604050505020204" pitchFamily="18" charset="0"/>
              </a:rPr>
              <a:t>ТО «</a:t>
            </a:r>
            <a:r>
              <a:rPr lang="ru-RU" sz="2400" dirty="0" err="1">
                <a:latin typeface="Bookman Old Style" panose="02050604050505020204" pitchFamily="18" charset="0"/>
              </a:rPr>
              <a:t>Нижнетавдинский</a:t>
            </a:r>
            <a:r>
              <a:rPr lang="ru-RU" sz="2400" dirty="0">
                <a:latin typeface="Bookman Old Style" panose="02050604050505020204" pitchFamily="18" charset="0"/>
              </a:rPr>
              <a:t> многопрофильный техникум</a:t>
            </a:r>
            <a:r>
              <a:rPr lang="ru-RU" sz="2400" dirty="0" smtClean="0">
                <a:latin typeface="Bookman Old Style" panose="02050604050505020204" pitchFamily="18" charset="0"/>
              </a:rPr>
              <a:t>»</a:t>
            </a:r>
          </a:p>
          <a:p>
            <a:r>
              <a:rPr lang="ru-RU" sz="2400" dirty="0" smtClean="0">
                <a:latin typeface="Bookman Old Style" panose="02050604050505020204" pitchFamily="18" charset="0"/>
              </a:rPr>
              <a:t>ГАПОУ </a:t>
            </a:r>
            <a:r>
              <a:rPr lang="ru-RU" sz="2400" dirty="0">
                <a:latin typeface="Bookman Old Style" panose="02050604050505020204" pitchFamily="18" charset="0"/>
              </a:rPr>
              <a:t>ТО «</a:t>
            </a:r>
            <a:r>
              <a:rPr lang="ru-RU" sz="2400" dirty="0" err="1">
                <a:latin typeface="Bookman Old Style" panose="02050604050505020204" pitchFamily="18" charset="0"/>
              </a:rPr>
              <a:t>Ишимский</a:t>
            </a:r>
            <a:r>
              <a:rPr lang="ru-RU" sz="2400" dirty="0">
                <a:latin typeface="Bookman Old Style" panose="02050604050505020204" pitchFamily="18" charset="0"/>
              </a:rPr>
              <a:t> сельскохозяйственный техникум</a:t>
            </a:r>
            <a:r>
              <a:rPr lang="ru-RU" sz="2400" dirty="0" smtClean="0">
                <a:latin typeface="Bookman Old Style" panose="02050604050505020204" pitchFamily="18" charset="0"/>
              </a:rPr>
              <a:t>»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43294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Цель и задачи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066405"/>
              </p:ext>
            </p:extLst>
          </p:nvPr>
        </p:nvGraphicFramePr>
        <p:xfrm>
          <a:off x="179512" y="1124744"/>
          <a:ext cx="896448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54292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Этапы деятельности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8217579"/>
              </p:ext>
            </p:extLst>
          </p:nvPr>
        </p:nvGraphicFramePr>
        <p:xfrm>
          <a:off x="304800" y="1447800"/>
          <a:ext cx="85344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947797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5005141"/>
              </p:ext>
            </p:extLst>
          </p:nvPr>
        </p:nvGraphicFramePr>
        <p:xfrm>
          <a:off x="179512" y="167960"/>
          <a:ext cx="88392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5399607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1560" y="11052"/>
            <a:ext cx="7772400" cy="1470025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Результаты диагностики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892480" cy="3073896"/>
          </a:xfrm>
        </p:spPr>
        <p:txBody>
          <a:bodyPr/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18 профессиональных образовательных организаций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Опрос методической службы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Опрос педагогов профессионального учебного цикла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254 педагога профессионального учебного цикла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Стаж работы  от 0,5 года до 47 лет (ср. 11 лет)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6167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934200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Технологии, который уже используются в ПОО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112786"/>
              </p:ext>
            </p:extLst>
          </p:nvPr>
        </p:nvGraphicFramePr>
        <p:xfrm>
          <a:off x="304800" y="1447800"/>
          <a:ext cx="8534400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800"/>
                <a:gridCol w="5022800"/>
                <a:gridCol w="284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п/п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Название технологии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Показатель ответов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Игровые технологии (вкл. Деловые, ролевые, имитационные)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Технология проблемного обучения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67%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Технология проектов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67%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Личностно-ориентированная технология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56%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Технология развития критического мышления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56%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ИКТ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39%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17606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96" y="332656"/>
            <a:ext cx="8694808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Технологии, направленные на формирование ПК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447800"/>
            <a:ext cx="8839200" cy="47244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kern="1200" dirty="0" smtClean="0">
                <a:solidFill>
                  <a:schemeClr val="tx1"/>
                </a:solidFill>
              </a:rPr>
              <a:t>56%  - </a:t>
            </a:r>
            <a:r>
              <a:rPr lang="ru-RU" sz="2800" dirty="0">
                <a:solidFill>
                  <a:schemeClr val="tx1"/>
                </a:solidFill>
              </a:rPr>
              <a:t>Технология проблемного обучения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kern="1200" dirty="0" smtClean="0">
                <a:solidFill>
                  <a:schemeClr val="tx1"/>
                </a:solidFill>
              </a:rPr>
              <a:t>50</a:t>
            </a:r>
            <a:r>
              <a:rPr lang="ru-RU" sz="2800" kern="1200" dirty="0">
                <a:solidFill>
                  <a:schemeClr val="tx1"/>
                </a:solidFill>
              </a:rPr>
              <a:t>% </a:t>
            </a:r>
            <a:r>
              <a:rPr lang="ru-RU" sz="2800" kern="1200" dirty="0" smtClean="0">
                <a:solidFill>
                  <a:schemeClr val="tx1"/>
                </a:solidFill>
              </a:rPr>
              <a:t> - </a:t>
            </a:r>
            <a:r>
              <a:rPr lang="ru-RU" sz="2800" dirty="0" smtClean="0">
                <a:solidFill>
                  <a:schemeClr val="tx1"/>
                </a:solidFill>
              </a:rPr>
              <a:t>ИКТ</a:t>
            </a:r>
            <a:endParaRPr lang="ru-RU" sz="2800" kern="1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44</a:t>
            </a:r>
            <a:r>
              <a:rPr lang="ru-RU" sz="2800" dirty="0">
                <a:solidFill>
                  <a:schemeClr val="tx1"/>
                </a:solidFill>
              </a:rPr>
              <a:t>% </a:t>
            </a:r>
            <a:r>
              <a:rPr lang="ru-RU" sz="2800" dirty="0" smtClean="0">
                <a:solidFill>
                  <a:schemeClr val="tx1"/>
                </a:solidFill>
              </a:rPr>
              <a:t> - Технология </a:t>
            </a:r>
            <a:r>
              <a:rPr lang="ru-RU" sz="2800" dirty="0">
                <a:solidFill>
                  <a:schemeClr val="tx1"/>
                </a:solidFill>
              </a:rPr>
              <a:t>проектов </a:t>
            </a:r>
          </a:p>
          <a:p>
            <a:pPr marL="0" indent="0">
              <a:buNone/>
            </a:pPr>
            <a:r>
              <a:rPr lang="ru-RU" sz="2800" kern="1200" dirty="0" smtClean="0">
                <a:solidFill>
                  <a:schemeClr val="tx1"/>
                </a:solidFill>
              </a:rPr>
              <a:t>28</a:t>
            </a:r>
            <a:r>
              <a:rPr lang="ru-RU" sz="2800" kern="1200" dirty="0">
                <a:solidFill>
                  <a:schemeClr val="tx1"/>
                </a:solidFill>
              </a:rPr>
              <a:t>% </a:t>
            </a:r>
            <a:r>
              <a:rPr lang="ru-RU" sz="2800" kern="1200" dirty="0" smtClean="0">
                <a:solidFill>
                  <a:schemeClr val="tx1"/>
                </a:solidFill>
              </a:rPr>
              <a:t> - И</a:t>
            </a:r>
            <a:r>
              <a:rPr lang="ru-RU" sz="2800" dirty="0" smtClean="0">
                <a:solidFill>
                  <a:schemeClr val="tx1"/>
                </a:solidFill>
              </a:rPr>
              <a:t>гровые </a:t>
            </a:r>
            <a:r>
              <a:rPr lang="ru-RU" sz="2800" dirty="0">
                <a:solidFill>
                  <a:schemeClr val="tx1"/>
                </a:solidFill>
              </a:rPr>
              <a:t>технологии</a:t>
            </a:r>
          </a:p>
          <a:p>
            <a:pPr marL="0" indent="0">
              <a:buFontTx/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22%  - </a:t>
            </a:r>
            <a:r>
              <a:rPr lang="ru-RU" sz="2800" dirty="0" err="1">
                <a:solidFill>
                  <a:schemeClr val="tx1"/>
                </a:solidFill>
              </a:rPr>
              <a:t>П</a:t>
            </a:r>
            <a:r>
              <a:rPr lang="ru-RU" sz="2800" dirty="0" err="1" smtClean="0">
                <a:solidFill>
                  <a:schemeClr val="tx1"/>
                </a:solidFill>
              </a:rPr>
              <a:t>рактикоориентированное</a:t>
            </a:r>
            <a:r>
              <a:rPr lang="ru-RU" sz="2800" dirty="0" smtClean="0">
                <a:solidFill>
                  <a:schemeClr val="tx1"/>
                </a:solidFill>
              </a:rPr>
              <a:t> обучение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smtClean="0">
                <a:solidFill>
                  <a:schemeClr val="tx1"/>
                </a:solidFill>
              </a:rPr>
              <a:t>	кейс </a:t>
            </a:r>
            <a:r>
              <a:rPr lang="ru-RU" sz="2800" dirty="0">
                <a:solidFill>
                  <a:schemeClr val="tx1"/>
                </a:solidFill>
              </a:rPr>
              <a:t>технологии, </a:t>
            </a:r>
            <a:r>
              <a:rPr lang="ru-RU" sz="2800" dirty="0" err="1" smtClean="0">
                <a:solidFill>
                  <a:schemeClr val="tx1"/>
                </a:solidFill>
              </a:rPr>
              <a:t>деятельностный</a:t>
            </a:r>
            <a:r>
              <a:rPr lang="ru-RU" sz="2800" dirty="0" smtClean="0">
                <a:solidFill>
                  <a:schemeClr val="tx1"/>
                </a:solidFill>
              </a:rPr>
              <a:t> метод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0029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934200" cy="579438"/>
          </a:xfrm>
        </p:spPr>
        <p:txBody>
          <a:bodyPr/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Основные затруднения и проблемы: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Нехватка времени на методическое обеспечение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Неуверенность в эффективности применения технологии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Недостаточный </a:t>
            </a:r>
            <a:r>
              <a:rPr lang="ru-RU" sz="2400" dirty="0">
                <a:solidFill>
                  <a:schemeClr val="tx1"/>
                </a:solidFill>
              </a:rPr>
              <a:t>уровень оснащённости материально-технической </a:t>
            </a:r>
            <a:r>
              <a:rPr lang="ru-RU" sz="2400" dirty="0" smtClean="0">
                <a:solidFill>
                  <a:schemeClr val="tx1"/>
                </a:solidFill>
              </a:rPr>
              <a:t>базы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(ПК, интерактивные устройства)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Недостаточное владение возможностями данной технологии, отсутствие методических материалов и разработок, которые помогали бы педагогу по внедрению и апробации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Уровень готовности обучающихся к выполнению самостоятельной учебной и внеурочной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8458908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Презентация3">
  <a:themeElements>
    <a:clrScheme name="01abstrac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1abstrac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1abstrac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abstrac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abstrac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</Template>
  <TotalTime>2387</TotalTime>
  <Words>1785</Words>
  <Application>Microsoft Office PowerPoint</Application>
  <PresentationFormat>Экран (4:3)</PresentationFormat>
  <Paragraphs>209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Arial Black</vt:lpstr>
      <vt:lpstr>Bookman Old Style</vt:lpstr>
      <vt:lpstr>Calibri</vt:lpstr>
      <vt:lpstr>Times New Roman</vt:lpstr>
      <vt:lpstr>Wingdings</vt:lpstr>
      <vt:lpstr>Презентация3</vt:lpstr>
      <vt:lpstr>Custom Design</vt:lpstr>
      <vt:lpstr>1_Custom Design</vt:lpstr>
      <vt:lpstr>1_Default Design</vt:lpstr>
      <vt:lpstr>Государственное автономное профессиональное образовательное учреждение Тюменской области «Тюменский колледж транспорта» </vt:lpstr>
      <vt:lpstr>Состав базовой площадки</vt:lpstr>
      <vt:lpstr>Цель и задачи</vt:lpstr>
      <vt:lpstr>Этапы деятельности</vt:lpstr>
      <vt:lpstr>Презентация PowerPoint</vt:lpstr>
      <vt:lpstr>Результаты диагностики</vt:lpstr>
      <vt:lpstr>Технологии, который уже используются в ПОО</vt:lpstr>
      <vt:lpstr>Технологии, направленные на формирование ПК</vt:lpstr>
      <vt:lpstr>Основные затруднения и проблемы:</vt:lpstr>
      <vt:lpstr>Педагогические технологии для апробации и дальнейшего использования </vt:lpstr>
      <vt:lpstr>Желание участвовать в процессе… </vt:lpstr>
      <vt:lpstr>Организационно- подготовительный этап</vt:lpstr>
      <vt:lpstr> 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Дубровина Татьяна Леонидовна</cp:lastModifiedBy>
  <cp:revision>223</cp:revision>
  <cp:lastPrinted>2013-11-13T02:23:17Z</cp:lastPrinted>
  <dcterms:created xsi:type="dcterms:W3CDTF">2013-10-22T06:15:52Z</dcterms:created>
  <dcterms:modified xsi:type="dcterms:W3CDTF">2015-04-27T09:02:34Z</dcterms:modified>
</cp:coreProperties>
</file>